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24" r:id="rId3"/>
    <p:sldId id="441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2" r:id="rId12"/>
    <p:sldId id="463" r:id="rId13"/>
    <p:sldId id="472" r:id="rId14"/>
    <p:sldId id="473" r:id="rId15"/>
    <p:sldId id="464" r:id="rId16"/>
    <p:sldId id="474" r:id="rId17"/>
    <p:sldId id="475" r:id="rId18"/>
    <p:sldId id="476" r:id="rId19"/>
    <p:sldId id="480" r:id="rId20"/>
    <p:sldId id="465" r:id="rId21"/>
    <p:sldId id="481" r:id="rId22"/>
    <p:sldId id="482" r:id="rId23"/>
    <p:sldId id="466" r:id="rId24"/>
    <p:sldId id="461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77" r:id="rId36"/>
    <p:sldId id="479" r:id="rId37"/>
    <p:sldId id="478" r:id="rId38"/>
    <p:sldId id="407" r:id="rId39"/>
    <p:sldId id="26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Salah Eldin Hussein" initials="MSEH" lastIdx="1" clrIdx="0">
    <p:extLst>
      <p:ext uri="{19B8F6BF-5375-455C-9EA6-DF929625EA0E}">
        <p15:presenceInfo xmlns:p15="http://schemas.microsoft.com/office/powerpoint/2012/main" userId="S-1-5-21-2526723697-3970139257-184653173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04C"/>
    <a:srgbClr val="55AF4C"/>
    <a:srgbClr val="4CAFB1"/>
    <a:srgbClr val="C00000"/>
    <a:srgbClr val="595959"/>
    <a:srgbClr val="1C262D"/>
    <a:srgbClr val="1F1F1F"/>
    <a:srgbClr val="8E0000"/>
    <a:srgbClr val="4C000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>
      <p:cViewPr varScale="1">
        <p:scale>
          <a:sx n="169" d="100"/>
          <a:sy n="169" d="100"/>
        </p:scale>
        <p:origin x="12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1401-D012-4B0D-9D72-E4D333337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54AC2-D892-4571-8647-F04EA6ADE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E6731-F006-4661-986B-8DD78A49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2BF9B-C7DD-4A65-B662-ED51E6D2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B9EB7-7485-4771-9957-6DF91A12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58A1-F13C-4FEA-A51C-5B2CA6FA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8EFB-3F52-4F7C-B96F-F969C5ED8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08216-1ED2-494B-878B-90EEF8C2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E1926-A964-4A05-A117-456E4D64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E0868-5829-405E-BA66-E4DA4236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8D3F6-9B93-496A-AFC9-C3C9770A1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E3162-A4C7-4123-B290-ED6673159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3B1E-AD9A-482D-ACCF-9883C33F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DEA0A-000F-4E22-AB7F-E2CFDEA7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39ECC-5BB7-4B26-99FB-1CC12C00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9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DB88-3DE2-41D9-B63C-41BD2565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6FEE-F986-45EC-A263-3A5FA4E5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7C0-BDAB-4F61-BA0F-39A88D6B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DE02-827C-4FD3-9C0F-AECC9C9E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ECE7-DE92-478D-9FA6-78ED8373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4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C73D-A76C-496E-865B-75AEF7CD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05F21-3017-431B-9176-128B19F5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CAD2D-CA8B-4F02-BBF1-33D51AC1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E7D4C-9570-430C-9745-128D6F77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7CA04-3076-455E-BB1D-35FAB789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DE74-2177-4453-92C2-23F42801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2D8F-7A78-45DD-8FBA-D051E970E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414E5-5F30-43CE-81E8-1C0401F3F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FFC88-CE54-45F2-9C2A-325FBBB0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487C3-A50F-4039-84A9-0F8E4AD5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08A93-6AA6-461A-B8A7-FC77D746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3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0406-B5B6-4F63-8B3F-F4C91F15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56C21-BC12-48B7-A343-E34D785AF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791D-ECBA-44AD-B009-59CB7EE37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905C6-2B61-48AD-A957-8E20D4431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A682B-8D9F-41C8-B243-CA9769E7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B5626-4B12-4B0C-A68B-F096E52A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74086-C3C0-4AED-9083-5CD42A74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F0FA6-59DE-4B0D-93D7-66775A82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0C48-8472-42B5-9CBD-5B3A7B84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36747-0EA0-4AAA-8D36-4601C199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BEC97-CFBC-4AED-BA58-E3EDCD23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82958-8339-443E-B6E0-B566362C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3FCFE-B056-4F77-8E74-BEBCD9BE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7004D-DD69-4C17-9D62-48228C64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8C7BE-8CFF-4400-ACA6-7CC58065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0715-399E-4D7B-A79F-808FC5E2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6679-DE0B-4F27-88FA-3E12C201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320B5-7202-4734-AF66-CE193386E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8204-8046-4F79-BFD1-97DE5A38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3B10C-85F7-42CE-ABE5-B2379788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D6207-53C1-44C4-B1E7-D3A95C5F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E1E8-C959-4322-B731-479C72C4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BF4A7-53AD-4D15-BAEB-8B84787C9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3B3B-7FBF-4990-835E-7FF3A1EC3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2CC8D-100E-45C2-8835-5B08994E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2467-122E-4A9E-8793-442BF447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85415-911C-43A4-9AD8-24E32CE0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104F7-A16C-409A-B8A4-4819348E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A80A7-1B82-4F23-A325-7891BB16A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3D19-BAA9-41A5-858A-EFD92E07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AF10A-64EA-477F-94C1-67F98687FFA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31E40-638E-4C27-8461-BD9EB107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E965-9666-4D71-BA09-E4D17E8EB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CACE-EFBB-415E-AE92-353A580E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0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2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35.sv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6.sv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8.png"/><Relationship Id="rId3" Type="http://schemas.openxmlformats.org/officeDocument/2006/relationships/image" Target="../media/image6.svg"/><Relationship Id="rId7" Type="http://schemas.openxmlformats.org/officeDocument/2006/relationships/image" Target="../media/image45.svg"/><Relationship Id="rId12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440.pn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6.png"/><Relationship Id="rId3" Type="http://schemas.openxmlformats.org/officeDocument/2006/relationships/image" Target="../media/image6.svg"/><Relationship Id="rId7" Type="http://schemas.openxmlformats.org/officeDocument/2006/relationships/image" Target="../media/image44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.sv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3.png"/><Relationship Id="rId3" Type="http://schemas.openxmlformats.org/officeDocument/2006/relationships/image" Target="../media/image6.svg"/><Relationship Id="rId7" Type="http://schemas.openxmlformats.org/officeDocument/2006/relationships/image" Target="../media/image66.png"/><Relationship Id="rId12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70.png"/><Relationship Id="rId4" Type="http://schemas.openxmlformats.org/officeDocument/2006/relationships/image" Target="../media/image1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7.png"/><Relationship Id="rId3" Type="http://schemas.openxmlformats.org/officeDocument/2006/relationships/image" Target="../media/image6.svg"/><Relationship Id="rId7" Type="http://schemas.openxmlformats.org/officeDocument/2006/relationships/image" Target="../media/image66.png"/><Relationship Id="rId12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2.png"/><Relationship Id="rId5" Type="http://schemas.openxmlformats.org/officeDocument/2006/relationships/image" Target="../media/image2.png"/><Relationship Id="rId10" Type="http://schemas.openxmlformats.org/officeDocument/2006/relationships/image" Target="../media/image71.png"/><Relationship Id="rId4" Type="http://schemas.openxmlformats.org/officeDocument/2006/relationships/image" Target="../media/image1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.svg"/><Relationship Id="rId7" Type="http://schemas.openxmlformats.org/officeDocument/2006/relationships/image" Target="../media/image8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8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.svg"/><Relationship Id="rId7" Type="http://schemas.openxmlformats.org/officeDocument/2006/relationships/image" Target="../media/image8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2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0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0.png"/><Relationship Id="rId3" Type="http://schemas.openxmlformats.org/officeDocument/2006/relationships/image" Target="../media/image6.sv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330.png"/><Relationship Id="rId5" Type="http://schemas.openxmlformats.org/officeDocument/2006/relationships/image" Target="../media/image2.png"/><Relationship Id="rId10" Type="http://schemas.openxmlformats.org/officeDocument/2006/relationships/image" Target="../media/image320.png"/><Relationship Id="rId4" Type="http://schemas.openxmlformats.org/officeDocument/2006/relationships/image" Target="../media/image1.png"/><Relationship Id="rId9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5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10.png"/><Relationship Id="rId5" Type="http://schemas.openxmlformats.org/officeDocument/2006/relationships/image" Target="../media/image1.png"/><Relationship Id="rId10" Type="http://schemas.openxmlformats.org/officeDocument/2006/relationships/image" Target="../media/image40.png"/><Relationship Id="rId4" Type="http://schemas.openxmlformats.org/officeDocument/2006/relationships/image" Target="../media/image6.svg"/><Relationship Id="rId9" Type="http://schemas.openxmlformats.org/officeDocument/2006/relationships/image" Target="../media/image3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10.png"/><Relationship Id="rId3" Type="http://schemas.openxmlformats.org/officeDocument/2006/relationships/image" Target="../media/image93.svg"/><Relationship Id="rId7" Type="http://schemas.openxmlformats.org/officeDocument/2006/relationships/image" Target="../media/image1.png"/><Relationship Id="rId12" Type="http://schemas.openxmlformats.org/officeDocument/2006/relationships/image" Target="../media/image5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90.png"/><Relationship Id="rId5" Type="http://schemas.openxmlformats.org/officeDocument/2006/relationships/image" Target="../media/image6.svg"/><Relationship Id="rId10" Type="http://schemas.openxmlformats.org/officeDocument/2006/relationships/image" Target="../media/image95.svg"/><Relationship Id="rId4" Type="http://schemas.openxmlformats.org/officeDocument/2006/relationships/image" Target="../media/image5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580.png"/><Relationship Id="rId18" Type="http://schemas.openxmlformats.org/officeDocument/2006/relationships/image" Target="../media/image630.png"/><Relationship Id="rId3" Type="http://schemas.openxmlformats.org/officeDocument/2006/relationships/image" Target="../media/image6.svg"/><Relationship Id="rId7" Type="http://schemas.openxmlformats.org/officeDocument/2006/relationships/image" Target="../media/image96.png"/><Relationship Id="rId12" Type="http://schemas.openxmlformats.org/officeDocument/2006/relationships/image" Target="../media/image570.png"/><Relationship Id="rId17" Type="http://schemas.openxmlformats.org/officeDocument/2006/relationships/image" Target="../media/image620.png"/><Relationship Id="rId2" Type="http://schemas.openxmlformats.org/officeDocument/2006/relationships/image" Target="../media/image5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560.png"/><Relationship Id="rId5" Type="http://schemas.openxmlformats.org/officeDocument/2006/relationships/image" Target="../media/image2.png"/><Relationship Id="rId15" Type="http://schemas.openxmlformats.org/officeDocument/2006/relationships/image" Target="../media/image600.png"/><Relationship Id="rId10" Type="http://schemas.openxmlformats.org/officeDocument/2006/relationships/image" Target="../media/image99.sv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1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660.png"/><Relationship Id="rId18" Type="http://schemas.openxmlformats.org/officeDocument/2006/relationships/image" Target="../media/image103.svg"/><Relationship Id="rId3" Type="http://schemas.openxmlformats.org/officeDocument/2006/relationships/image" Target="../media/image6.svg"/><Relationship Id="rId7" Type="http://schemas.openxmlformats.org/officeDocument/2006/relationships/image" Target="../media/image96.png"/><Relationship Id="rId12" Type="http://schemas.openxmlformats.org/officeDocument/2006/relationships/image" Target="../media/image650.png"/><Relationship Id="rId17" Type="http://schemas.openxmlformats.org/officeDocument/2006/relationships/image" Target="../media/image102.png"/><Relationship Id="rId2" Type="http://schemas.openxmlformats.org/officeDocument/2006/relationships/image" Target="../media/image5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640.png"/><Relationship Id="rId5" Type="http://schemas.openxmlformats.org/officeDocument/2006/relationships/image" Target="../media/image2.png"/><Relationship Id="rId15" Type="http://schemas.openxmlformats.org/officeDocument/2006/relationships/image" Target="../media/image100.png"/><Relationship Id="rId10" Type="http://schemas.openxmlformats.org/officeDocument/2006/relationships/image" Target="../media/image99.svg"/><Relationship Id="rId19" Type="http://schemas.openxmlformats.org/officeDocument/2006/relationships/image" Target="../media/image720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14" Type="http://schemas.openxmlformats.org/officeDocument/2006/relationships/image" Target="../media/image6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750.png"/><Relationship Id="rId18" Type="http://schemas.openxmlformats.org/officeDocument/2006/relationships/image" Target="../media/image105.svg"/><Relationship Id="rId26" Type="http://schemas.openxmlformats.org/officeDocument/2006/relationships/image" Target="../media/image101.svg"/><Relationship Id="rId3" Type="http://schemas.openxmlformats.org/officeDocument/2006/relationships/image" Target="../media/image6.svg"/><Relationship Id="rId21" Type="http://schemas.openxmlformats.org/officeDocument/2006/relationships/image" Target="../media/image107.svg"/><Relationship Id="rId7" Type="http://schemas.openxmlformats.org/officeDocument/2006/relationships/image" Target="../media/image96.png"/><Relationship Id="rId12" Type="http://schemas.openxmlformats.org/officeDocument/2006/relationships/image" Target="../media/image740.png"/><Relationship Id="rId17" Type="http://schemas.openxmlformats.org/officeDocument/2006/relationships/image" Target="../media/image104.png"/><Relationship Id="rId25" Type="http://schemas.openxmlformats.org/officeDocument/2006/relationships/image" Target="../media/image100.png"/><Relationship Id="rId2" Type="http://schemas.openxmlformats.org/officeDocument/2006/relationships/image" Target="../media/image5.png"/><Relationship Id="rId16" Type="http://schemas.openxmlformats.org/officeDocument/2006/relationships/image" Target="../media/image780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730.png"/><Relationship Id="rId24" Type="http://schemas.openxmlformats.org/officeDocument/2006/relationships/image" Target="../media/image860.png"/><Relationship Id="rId5" Type="http://schemas.openxmlformats.org/officeDocument/2006/relationships/image" Target="../media/image2.png"/><Relationship Id="rId15" Type="http://schemas.openxmlformats.org/officeDocument/2006/relationships/image" Target="../media/image770.png"/><Relationship Id="rId23" Type="http://schemas.openxmlformats.org/officeDocument/2006/relationships/image" Target="../media/image109.svg"/><Relationship Id="rId28" Type="http://schemas.openxmlformats.org/officeDocument/2006/relationships/image" Target="../media/image103.svg"/><Relationship Id="rId10" Type="http://schemas.openxmlformats.org/officeDocument/2006/relationships/image" Target="../media/image99.svg"/><Relationship Id="rId19" Type="http://schemas.openxmlformats.org/officeDocument/2006/relationships/image" Target="../media/image810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14" Type="http://schemas.openxmlformats.org/officeDocument/2006/relationships/image" Target="../media/image760.png"/><Relationship Id="rId22" Type="http://schemas.openxmlformats.org/officeDocument/2006/relationships/image" Target="../media/image108.png"/><Relationship Id="rId27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750.png"/><Relationship Id="rId18" Type="http://schemas.openxmlformats.org/officeDocument/2006/relationships/image" Target="../media/image810.png"/><Relationship Id="rId26" Type="http://schemas.openxmlformats.org/officeDocument/2006/relationships/image" Target="../media/image110.png"/><Relationship Id="rId3" Type="http://schemas.openxmlformats.org/officeDocument/2006/relationships/image" Target="../media/image6.svg"/><Relationship Id="rId21" Type="http://schemas.openxmlformats.org/officeDocument/2006/relationships/image" Target="../media/image108.png"/><Relationship Id="rId7" Type="http://schemas.openxmlformats.org/officeDocument/2006/relationships/image" Target="../media/image96.png"/><Relationship Id="rId12" Type="http://schemas.openxmlformats.org/officeDocument/2006/relationships/image" Target="../media/image740.png"/><Relationship Id="rId17" Type="http://schemas.openxmlformats.org/officeDocument/2006/relationships/image" Target="../media/image105.svg"/><Relationship Id="rId25" Type="http://schemas.openxmlformats.org/officeDocument/2006/relationships/image" Target="../media/image101.svg"/><Relationship Id="rId2" Type="http://schemas.openxmlformats.org/officeDocument/2006/relationships/image" Target="../media/image5.png"/><Relationship Id="rId16" Type="http://schemas.openxmlformats.org/officeDocument/2006/relationships/image" Target="../media/image104.pn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730.png"/><Relationship Id="rId24" Type="http://schemas.openxmlformats.org/officeDocument/2006/relationships/image" Target="../media/image100.png"/><Relationship Id="rId5" Type="http://schemas.openxmlformats.org/officeDocument/2006/relationships/image" Target="../media/image2.png"/><Relationship Id="rId15" Type="http://schemas.openxmlformats.org/officeDocument/2006/relationships/image" Target="../media/image780.png"/><Relationship Id="rId23" Type="http://schemas.openxmlformats.org/officeDocument/2006/relationships/image" Target="../media/image860.png"/><Relationship Id="rId10" Type="http://schemas.openxmlformats.org/officeDocument/2006/relationships/image" Target="../media/image99.svg"/><Relationship Id="rId19" Type="http://schemas.openxmlformats.org/officeDocument/2006/relationships/image" Target="../media/image106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14" Type="http://schemas.openxmlformats.org/officeDocument/2006/relationships/image" Target="../media/image110.png"/><Relationship Id="rId22" Type="http://schemas.openxmlformats.org/officeDocument/2006/relationships/image" Target="../media/image109.svg"/><Relationship Id="rId27" Type="http://schemas.openxmlformats.org/officeDocument/2006/relationships/image" Target="../media/image10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2.svg"/><Relationship Id="rId7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16.svg"/><Relationship Id="rId5" Type="http://schemas.openxmlformats.org/officeDocument/2006/relationships/image" Target="../media/image6.svg"/><Relationship Id="rId10" Type="http://schemas.openxmlformats.org/officeDocument/2006/relationships/image" Target="../media/image115.png"/><Relationship Id="rId4" Type="http://schemas.openxmlformats.org/officeDocument/2006/relationships/image" Target="../media/image5.png"/><Relationship Id="rId9" Type="http://schemas.openxmlformats.org/officeDocument/2006/relationships/image" Target="../media/image11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6.sv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5" Type="http://schemas.openxmlformats.org/officeDocument/2006/relationships/image" Target="../media/image2.png"/><Relationship Id="rId10" Type="http://schemas.openxmlformats.org/officeDocument/2006/relationships/image" Target="../media/image121.png"/><Relationship Id="rId4" Type="http://schemas.openxmlformats.org/officeDocument/2006/relationships/image" Target="../media/image1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.svg"/><Relationship Id="rId7" Type="http://schemas.openxmlformats.org/officeDocument/2006/relationships/image" Target="../media/image1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b.docker.com/r/mohamedsalah5369/cryptolab" TargetMode="External"/><Relationship Id="rId5" Type="http://schemas.openxmlformats.org/officeDocument/2006/relationships/hyperlink" Target="https://github.com/MohamedSalahElden/EmbeddedSecurity" TargetMode="External"/><Relationship Id="rId10" Type="http://schemas.openxmlformats.org/officeDocument/2006/relationships/image" Target="../media/image12.svg"/><Relationship Id="rId4" Type="http://schemas.openxmlformats.org/officeDocument/2006/relationships/hyperlink" Target="https://www.docker.com/products/docker-desktop/" TargetMode="Externa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8.svg"/><Relationship Id="rId4" Type="http://schemas.openxmlformats.org/officeDocument/2006/relationships/hyperlink" Target="https://jupyter.org/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418" y="1949651"/>
            <a:ext cx="5709892" cy="1650249"/>
          </a:xfrm>
        </p:spPr>
        <p:txBody>
          <a:bodyPr>
            <a:noAutofit/>
          </a:bodyPr>
          <a:lstStyle/>
          <a:p>
            <a:pPr algn="l"/>
            <a:r>
              <a:rPr lang="en-GB" sz="5400" b="1" dirty="0">
                <a:solidFill>
                  <a:srgbClr val="D22A43"/>
                </a:solidFill>
              </a:rPr>
              <a:t>Symmetric Cryptography Lab</a:t>
            </a:r>
            <a:endParaRPr lang="en-US" sz="4000" b="1" dirty="0">
              <a:solidFill>
                <a:srgbClr val="D22A4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7E223-11FA-4BC3-82EB-FEE07ADCEEA5}"/>
              </a:ext>
            </a:extLst>
          </p:cNvPr>
          <p:cNvSpPr txBox="1"/>
          <p:nvPr/>
        </p:nvSpPr>
        <p:spPr>
          <a:xfrm>
            <a:off x="1597967" y="4366912"/>
            <a:ext cx="4551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by : …………………………………</a:t>
            </a:r>
          </a:p>
          <a:p>
            <a:r>
              <a:rPr lang="en-GB" sz="1400" dirty="0"/>
              <a:t>……………………………………….</a:t>
            </a:r>
          </a:p>
          <a:p>
            <a:r>
              <a:rPr lang="en-US" dirty="0"/>
              <a:t>📧</a:t>
            </a:r>
            <a:r>
              <a:rPr lang="en-US" sz="1400" dirty="0"/>
              <a:t> ……………………………….</a:t>
            </a:r>
            <a:br>
              <a:rPr lang="en-US" sz="1400" b="1" dirty="0"/>
            </a:br>
            <a:endParaRPr lang="en-US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11C33A-F4A6-45E2-B54B-414C4FBDE6A7}"/>
              </a:ext>
            </a:extLst>
          </p:cNvPr>
          <p:cNvSpPr txBox="1">
            <a:spLocks/>
          </p:cNvSpPr>
          <p:nvPr/>
        </p:nvSpPr>
        <p:spPr>
          <a:xfrm>
            <a:off x="1365418" y="3582756"/>
            <a:ext cx="5393645" cy="72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dirty="0">
                <a:solidFill>
                  <a:srgbClr val="D22A43"/>
                </a:solidFill>
              </a:rPr>
              <a:t>Hacking Crypto vulnerabilities </a:t>
            </a:r>
            <a:endParaRPr lang="en-US" sz="3200" dirty="0">
              <a:solidFill>
                <a:srgbClr val="D22A43"/>
              </a:solidFill>
            </a:endParaRPr>
          </a:p>
        </p:txBody>
      </p:sp>
      <p:pic>
        <p:nvPicPr>
          <p:cNvPr id="1026" name="Picture 2" descr="Information Technology Institute">
            <a:extLst>
              <a:ext uri="{FF2B5EF4-FFF2-40B4-BE49-F238E27FC236}">
                <a16:creationId xmlns:a16="http://schemas.microsoft.com/office/drawing/2014/main" id="{A64C7B7C-2CDB-4C8E-887B-697FF7F4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hara Tech">
            <a:extLst>
              <a:ext uri="{FF2B5EF4-FFF2-40B4-BE49-F238E27FC236}">
                <a16:creationId xmlns:a16="http://schemas.microsoft.com/office/drawing/2014/main" id="{17A5F6FD-1BF0-4C2C-8FB6-379FF3080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0A4A47-DADE-4CEC-8100-03104B5D4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5310" y="1041531"/>
            <a:ext cx="4334511" cy="446742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A1968B-880F-4A44-A847-87340044D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7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01: Block size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09CDF2-4AD0-49F5-977B-D2183FF3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065623"/>
              </p:ext>
            </p:extLst>
          </p:nvPr>
        </p:nvGraphicFramePr>
        <p:xfrm>
          <a:off x="448733" y="1113366"/>
          <a:ext cx="5435601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Given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mode for encryption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standard block cipher encryption is used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Encryption function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71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 out the size of block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Encrypt one byte at a time and notice the cipher size resulted from encryption operation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the cipher text increases one block subtract the new cipher text size from the old cipher text size to get the block size of this </a:t>
                      </a:r>
                      <a:r>
                        <a:rPr lang="en-GB" sz="2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algorithem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CB5D0D38-4B42-419B-98BF-DB6D11D45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7668" y="1250474"/>
            <a:ext cx="51316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02: Mode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4C015B-5DD8-477D-AEB0-FB05E6918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5067" y="1164695"/>
            <a:ext cx="2664354" cy="15768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A56CA0-163A-4E76-BD06-63BF3990F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0457" y="3429000"/>
            <a:ext cx="2573573" cy="1493308"/>
          </a:xfrm>
          <a:prstGeom prst="rect">
            <a:avLst/>
          </a:prstGeom>
        </p:spPr>
      </p:pic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50107AB1-D5C6-4271-A288-C84049EB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82977"/>
              </p:ext>
            </p:extLst>
          </p:nvPr>
        </p:nvGraphicFramePr>
        <p:xfrm>
          <a:off x="448733" y="1113366"/>
          <a:ext cx="5435601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Given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standard block cipher encryption is used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Encryption function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71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 out the mode of operation either it is an ECB mode or Non-ECB mode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By sending 2 identical plain text blocks with size of the block size of the algorithm and see the resulted cipher text blocks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the 2 cipher blocks are identical then this is ECB mode of encryption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Otherwise it is not ECB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B58F7C-00CF-49A3-9C55-BAF68AADE16F}"/>
              </a:ext>
            </a:extLst>
          </p:cNvPr>
          <p:cNvSpPr txBox="1"/>
          <p:nvPr/>
        </p:nvSpPr>
        <p:spPr>
          <a:xfrm>
            <a:off x="6523566" y="1809234"/>
            <a:ext cx="131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ECB mode 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B81FF-4F8C-4A22-BFC0-CFC9681DC571}"/>
              </a:ext>
            </a:extLst>
          </p:cNvPr>
          <p:cNvSpPr txBox="1"/>
          <p:nvPr/>
        </p:nvSpPr>
        <p:spPr>
          <a:xfrm>
            <a:off x="6523566" y="3990988"/>
            <a:ext cx="1312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Non-ECB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06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03: ECB byte at a time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1797236-6C46-4237-BA5E-7B3475ADC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6316"/>
              </p:ext>
            </p:extLst>
          </p:nvPr>
        </p:nvGraphicFramePr>
        <p:xfrm>
          <a:off x="448733" y="1113366"/>
          <a:ext cx="5435601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Given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standard block cipher encryption is used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user sends the data to the server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server appends a secret string to the data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 encrypt the string and return the cipher text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71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 out the secret string appended to the data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57A31799-1723-4B0B-A166-BB90CA5D9F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3446" y="1744134"/>
            <a:ext cx="2938679" cy="23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03: ECB byte at a time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E1797236-6C46-4237-BA5E-7B3475AD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072918"/>
                  </p:ext>
                </p:extLst>
              </p:nvPr>
            </p:nvGraphicFramePr>
            <p:xfrm>
              <a:off x="448733" y="1113366"/>
              <a:ext cx="5435601" cy="3535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Know about the block size and mode of encryption [refer to Lab01 , 02]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Assume the block size = 8 and the mode is ECB we can say that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𝑝𝑙𝑎𝑖𝑛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𝑡𝑒𝑥𝑡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𝑖𝑛𝑝𝑢𝑡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| 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𝑠𝑒𝑐𝑟𝑒𝑡</m:t>
                              </m:r>
                            </m:oMath>
                          </a14:m>
                          <a:endParaRPr lang="en-GB" sz="2000" b="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If we entered input of size equal to the block size then the plain text will be as following</a:t>
                          </a:r>
                        </a:p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b="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E1797236-6C46-4237-BA5E-7B3475AD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3072918"/>
                  </p:ext>
                </p:extLst>
              </p:nvPr>
            </p:nvGraphicFramePr>
            <p:xfrm>
              <a:off x="448733" y="1113366"/>
              <a:ext cx="5435601" cy="3535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139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35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498841AE-306F-45C8-A934-2629307C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34466"/>
              </p:ext>
            </p:extLst>
          </p:nvPr>
        </p:nvGraphicFramePr>
        <p:xfrm>
          <a:off x="6061192" y="1113366"/>
          <a:ext cx="5435601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Now if we input the same input but without the last byte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 we can brute force s1 to get the correct value</a:t>
                      </a:r>
                      <a:r>
                        <a:rPr lang="ar-EG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2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that leads to the same cipher block 1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GB" sz="2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EE49FC4B-856C-483C-83D7-3652E6BAE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443" y="3723241"/>
            <a:ext cx="2217701" cy="149355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2F55BA0-6C5E-4078-8BF2-B1FE483F89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9708" y="2212445"/>
            <a:ext cx="2111418" cy="141236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699D468-1DCD-4380-BCC4-D31814D54F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3068" y="4460516"/>
            <a:ext cx="4847050" cy="18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03: ECB byte at a time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E1797236-6C46-4237-BA5E-7B3475AD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194631"/>
                  </p:ext>
                </p:extLst>
              </p:nvPr>
            </p:nvGraphicFramePr>
            <p:xfrm>
              <a:off x="448733" y="1113366"/>
              <a:ext cx="5435601" cy="3230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We add the last successfully reviled byte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lang="en-GB" sz="2000" b="0" i="1" kern="12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oMath>
                          </a14:m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to out input and try brute force the next byte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We keep brute forcing each byte until we get all the bytes of the secret. 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complexity of finding a secret of length n reduces from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2000" b="0" i="1" kern="1200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kern="1200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256</m:t>
                                  </m:r>
                                </m:e>
                                <m:sup>
                                  <m:r>
                                    <a:rPr lang="en-GB" sz="2000" b="0" i="1" kern="1200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256</m:t>
                              </m:r>
                              <m:r>
                                <a:rPr lang="en-GB" sz="2000" b="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lang="en-GB" sz="2000" b="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GB" sz="2000" b="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using this attack.</a:t>
                          </a: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E1797236-6C46-4237-BA5E-7B3475ADC0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194631"/>
                  </p:ext>
                </p:extLst>
              </p:nvPr>
            </p:nvGraphicFramePr>
            <p:xfrm>
              <a:off x="448733" y="1113366"/>
              <a:ext cx="5435601" cy="3230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2834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5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A621EDA0-DFE8-4B16-BC5A-5361257C9C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5704" y="1667240"/>
            <a:ext cx="4643143" cy="17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04: CBC IV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588540-A3D4-4F20-8284-176DF56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16560"/>
              </p:ext>
            </p:extLst>
          </p:nvPr>
        </p:nvGraphicFramePr>
        <p:xfrm>
          <a:off x="448733" y="1113366"/>
          <a:ext cx="5435601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Given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standard block cipher encryption is used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CBC mode of operation cryptography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server encrypts/decrypts data given to it as an input.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encryption/decryption is based on a block cipher in CBC mode.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71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 out value of the Initialization vector IV in CBC mode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339E7ABD-A2C2-4AA5-8177-E93B8F938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225" y="1865723"/>
            <a:ext cx="5069827" cy="25896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2ACB83-590F-4407-BEDF-7710BA1F6C22}"/>
                  </a:ext>
                </a:extLst>
              </p:cNvPr>
              <p:cNvSpPr txBox="1"/>
              <p:nvPr/>
            </p:nvSpPr>
            <p:spPr>
              <a:xfrm>
                <a:off x="7251229" y="3862296"/>
                <a:ext cx="342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2ACB83-590F-4407-BEDF-7710BA1F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29" y="3862296"/>
                <a:ext cx="342430" cy="369332"/>
              </a:xfrm>
              <a:prstGeom prst="rect">
                <a:avLst/>
              </a:prstGeom>
              <a:blipFill>
                <a:blip r:embed="rId8"/>
                <a:stretch>
                  <a:fillRect r="-16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40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04: CBC IV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588540-A3D4-4F20-8284-176DF56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63057"/>
              </p:ext>
            </p:extLst>
          </p:nvPr>
        </p:nvGraphicFramePr>
        <p:xfrm>
          <a:off x="448734" y="1113366"/>
          <a:ext cx="543277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778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this attack, we will select first three blocks of ciphertext because IV is directly used in the first block.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8EC83F9-7AAC-4862-86A2-2BC2ED7A8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393" y="2693139"/>
            <a:ext cx="10021156" cy="292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AE4F29F5-4936-46A5-B6DC-9A6437F338D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07487" y="782251"/>
                <a:ext cx="4232158" cy="1443350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 can write the first 3 plain text equations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</m:t>
                      </m:r>
                      <m:r>
                        <a:rPr lang="en-GB" sz="20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 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AE4F29F5-4936-46A5-B6DC-9A6437F33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07487" y="782251"/>
                <a:ext cx="4232158" cy="1443350"/>
              </a:xfrm>
              <a:blipFill>
                <a:blip r:embed="rId8"/>
                <a:stretch>
                  <a:fillRect l="-1297" t="-5907" b="-1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B69FA-0E5B-48BE-8C97-982738CE73E9}"/>
                  </a:ext>
                </a:extLst>
              </p:cNvPr>
              <p:cNvSpPr txBox="1"/>
              <p:nvPr/>
            </p:nvSpPr>
            <p:spPr>
              <a:xfrm>
                <a:off x="2353782" y="5714256"/>
                <a:ext cx="2146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B69FA-0E5B-48BE-8C97-982738CE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782" y="5714256"/>
                <a:ext cx="2146722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9C57A5-34BA-47DC-B00A-7456B56785E9}"/>
                  </a:ext>
                </a:extLst>
              </p:cNvPr>
              <p:cNvSpPr txBox="1"/>
              <p:nvPr/>
            </p:nvSpPr>
            <p:spPr>
              <a:xfrm>
                <a:off x="3172178" y="2297823"/>
                <a:ext cx="43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9C57A5-34BA-47DC-B00A-7456B567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178" y="2297823"/>
                <a:ext cx="4365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DE14-3F25-454B-8F92-6C9E0F8E42CF}"/>
                  </a:ext>
                </a:extLst>
              </p:cNvPr>
              <p:cNvSpPr txBox="1"/>
              <p:nvPr/>
            </p:nvSpPr>
            <p:spPr>
              <a:xfrm>
                <a:off x="6376909" y="2297823"/>
                <a:ext cx="43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DE14-3F25-454B-8F92-6C9E0F8E4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09" y="2297823"/>
                <a:ext cx="4365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BF00B-DF30-445C-918F-76E6AA3EC5F7}"/>
                  </a:ext>
                </a:extLst>
              </p:cNvPr>
              <p:cNvSpPr txBox="1"/>
              <p:nvPr/>
            </p:nvSpPr>
            <p:spPr>
              <a:xfrm>
                <a:off x="9631303" y="2297823"/>
                <a:ext cx="43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BF00B-DF30-445C-918F-76E6AA3E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303" y="2297823"/>
                <a:ext cx="4365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4E5E14-5139-45D1-86EC-C9674A407A62}"/>
                  </a:ext>
                </a:extLst>
              </p:cNvPr>
              <p:cNvSpPr txBox="1"/>
              <p:nvPr/>
            </p:nvSpPr>
            <p:spPr>
              <a:xfrm>
                <a:off x="1384770" y="4897111"/>
                <a:ext cx="342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4E5E14-5139-45D1-86EC-C9674A40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770" y="4897111"/>
                <a:ext cx="342430" cy="369332"/>
              </a:xfrm>
              <a:prstGeom prst="rect">
                <a:avLst/>
              </a:prstGeom>
              <a:blipFill>
                <a:blip r:embed="rId13"/>
                <a:stretch>
                  <a:fillRect r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904B2E-185A-4E60-B255-244CEB2030A2}"/>
                  </a:ext>
                </a:extLst>
              </p:cNvPr>
              <p:cNvSpPr txBox="1"/>
              <p:nvPr/>
            </p:nvSpPr>
            <p:spPr>
              <a:xfrm>
                <a:off x="5486310" y="5714256"/>
                <a:ext cx="2217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904B2E-185A-4E60-B255-244CEB20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10" y="5714256"/>
                <a:ext cx="221770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7FD2D1-E7D6-4F6C-AEAB-5D6A8CA5D7D0}"/>
                  </a:ext>
                </a:extLst>
              </p:cNvPr>
              <p:cNvSpPr txBox="1"/>
              <p:nvPr/>
            </p:nvSpPr>
            <p:spPr>
              <a:xfrm>
                <a:off x="8740704" y="5714256"/>
                <a:ext cx="2217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7FD2D1-E7D6-4F6C-AEAB-5D6A8CA5D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704" y="5714256"/>
                <a:ext cx="2217701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83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04: CBC IV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B588540-A3D4-4F20-8284-176DF56EB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718828"/>
                  </p:ext>
                </p:extLst>
              </p:nvPr>
            </p:nvGraphicFramePr>
            <p:xfrm>
              <a:off x="448734" y="1113366"/>
              <a:ext cx="5432778" cy="140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2778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By putting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𝒄</m:t>
                              </m:r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= </m:t>
                              </m:r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𝒄</m:t>
                              </m:r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  <m:r>
                                <a:rPr lang="en-GB" sz="18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GB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and make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𝒄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is an empty block </a:t>
                          </a:r>
                          <a:br>
                            <a:rPr lang="en-GB" sz="2000" i="1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= "\</m:t>
                              </m:r>
                              <m:r>
                                <m:rPr>
                                  <m:sty m:val="p"/>
                                </m:rP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00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"∗</m:t>
                              </m:r>
                              <m:r>
                                <a:rPr lang="en-GB" sz="2000" i="1" kern="1200" dirty="0" err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𝑏𝑙𝑜𝑐𝑘𝑠𝑖𝑧𝑒</m:t>
                              </m:r>
                            </m:oMath>
                          </a14:m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B588540-A3D4-4F20-8284-176DF56EB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718828"/>
                  </p:ext>
                </p:extLst>
              </p:nvPr>
            </p:nvGraphicFramePr>
            <p:xfrm>
              <a:off x="448734" y="1113366"/>
              <a:ext cx="5432778" cy="140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2778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42169" b="-6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D8EC83F9-7AAC-4862-86A2-2BC2ED7A87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5178"/>
          <a:stretch/>
        </p:blipFill>
        <p:spPr>
          <a:xfrm>
            <a:off x="652940" y="2921370"/>
            <a:ext cx="8562444" cy="2367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AE4F29F5-4936-46A5-B6DC-9A6437F338D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907487" y="782251"/>
                <a:ext cx="4232158" cy="1443350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 can write the first 3 plain text equations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</m:t>
                      </m:r>
                      <m:r>
                        <a:rPr lang="en-GB" sz="20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0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𝒃𝒍𝒐𝒄𝒌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 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sz="20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sz="20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20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` </m:t>
                    </m:r>
                    <m:r>
                      <a:rPr lang="en-GB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GB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⨁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𝒃𝒍𝒐𝒄𝒌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𝒔𝒊𝒛𝒆</m:t>
                    </m:r>
                  </m:oMath>
                </a14:m>
                <a:r>
                  <a:rPr lang="en-GB" sz="2000" b="1" dirty="0">
                    <a:solidFill>
                      <a:srgbClr val="C0000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GB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AE4F29F5-4936-46A5-B6DC-9A6437F33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907487" y="782251"/>
                <a:ext cx="4232158" cy="1443350"/>
              </a:xfrm>
              <a:blipFill>
                <a:blip r:embed="rId9"/>
                <a:stretch>
                  <a:fillRect l="-720" t="-4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B69FA-0E5B-48BE-8C97-982738CE73E9}"/>
                  </a:ext>
                </a:extLst>
              </p:cNvPr>
              <p:cNvSpPr txBox="1"/>
              <p:nvPr/>
            </p:nvSpPr>
            <p:spPr>
              <a:xfrm>
                <a:off x="1499042" y="5697491"/>
                <a:ext cx="2146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B69FA-0E5B-48BE-8C97-982738CE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42" y="5697491"/>
                <a:ext cx="214672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9C57A5-34BA-47DC-B00A-7456B56785E9}"/>
                  </a:ext>
                </a:extLst>
              </p:cNvPr>
              <p:cNvSpPr txBox="1"/>
              <p:nvPr/>
            </p:nvSpPr>
            <p:spPr>
              <a:xfrm>
                <a:off x="2708109" y="2576482"/>
                <a:ext cx="43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9C57A5-34BA-47DC-B00A-7456B567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109" y="2576482"/>
                <a:ext cx="4365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DE14-3F25-454B-8F92-6C9E0F8E42CF}"/>
                  </a:ext>
                </a:extLst>
              </p:cNvPr>
              <p:cNvSpPr txBox="1"/>
              <p:nvPr/>
            </p:nvSpPr>
            <p:spPr>
              <a:xfrm>
                <a:off x="4434553" y="2602167"/>
                <a:ext cx="24359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𝒃𝒍𝒐𝒄𝒌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1FDE14-3F25-454B-8F92-6C9E0F8E4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553" y="2602167"/>
                <a:ext cx="24359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BF00B-DF30-445C-918F-76E6AA3EC5F7}"/>
                  </a:ext>
                </a:extLst>
              </p:cNvPr>
              <p:cNvSpPr txBox="1"/>
              <p:nvPr/>
            </p:nvSpPr>
            <p:spPr>
              <a:xfrm>
                <a:off x="8235244" y="2576482"/>
                <a:ext cx="43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6BF00B-DF30-445C-918F-76E6AA3E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44" y="2576482"/>
                <a:ext cx="4365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4E5E14-5139-45D1-86EC-C9674A407A62}"/>
                  </a:ext>
                </a:extLst>
              </p:cNvPr>
              <p:cNvSpPr txBox="1"/>
              <p:nvPr/>
            </p:nvSpPr>
            <p:spPr>
              <a:xfrm>
                <a:off x="587022" y="4117324"/>
                <a:ext cx="3424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</m:oMath>
                  </m:oMathPara>
                </a14:m>
                <a:endParaRPr lang="en-GB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4E5E14-5139-45D1-86EC-C9674A40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2" y="4117324"/>
                <a:ext cx="342430" cy="369332"/>
              </a:xfrm>
              <a:prstGeom prst="rect">
                <a:avLst/>
              </a:prstGeom>
              <a:blipFill>
                <a:blip r:embed="rId14"/>
                <a:stretch>
                  <a:fillRect r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904B2E-185A-4E60-B255-244CEB2030A2}"/>
                  </a:ext>
                </a:extLst>
              </p:cNvPr>
              <p:cNvSpPr txBox="1"/>
              <p:nvPr/>
            </p:nvSpPr>
            <p:spPr>
              <a:xfrm>
                <a:off x="3672652" y="5697491"/>
                <a:ext cx="43594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𝒃𝒍𝒐𝒄𝒌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⨁ 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904B2E-185A-4E60-B255-244CEB20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652" y="5697491"/>
                <a:ext cx="4359434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7FD2D1-E7D6-4F6C-AEAB-5D6A8CA5D7D0}"/>
                  </a:ext>
                </a:extLst>
              </p:cNvPr>
              <p:cNvSpPr txBox="1"/>
              <p:nvPr/>
            </p:nvSpPr>
            <p:spPr>
              <a:xfrm>
                <a:off x="8032086" y="5325334"/>
                <a:ext cx="396992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 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𝒃𝒍𝒐𝒄𝒌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rgbClr val="C00000"/>
                          </a:solidFill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rgbClr val="C00000"/>
                          </a:solidFill>
                        </a:rPr>
                        <m:t>= 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7FD2D1-E7D6-4F6C-AEAB-5D6A8CA5D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86" y="5325334"/>
                <a:ext cx="3969926" cy="646331"/>
              </a:xfrm>
              <a:prstGeom prst="rect">
                <a:avLst/>
              </a:prstGeom>
              <a:blipFill>
                <a:blip r:embed="rId1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C6E663D-3829-4E2D-9299-AC157B918490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 flipV="1">
            <a:off x="2572404" y="5960677"/>
            <a:ext cx="6554179" cy="106146"/>
          </a:xfrm>
          <a:prstGeom prst="bentConnector4">
            <a:avLst>
              <a:gd name="adj1" fmla="val 73"/>
              <a:gd name="adj2" fmla="val 52097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AD29B5-A1E7-41B5-AAFC-7D409A21BFC8}"/>
                  </a:ext>
                </a:extLst>
              </p:cNvPr>
              <p:cNvSpPr txBox="1"/>
              <p:nvPr/>
            </p:nvSpPr>
            <p:spPr>
              <a:xfrm>
                <a:off x="4139259" y="6145343"/>
                <a:ext cx="27682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rPr>
                  <a:t>Substituting in 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sz="1800" b="1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1800" kern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rPr>
                  <a:t> equation</a:t>
                </a:r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AD29B5-A1E7-41B5-AAFC-7D409A21B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59" y="6145343"/>
                <a:ext cx="2768228" cy="369332"/>
              </a:xfrm>
              <a:prstGeom prst="rect">
                <a:avLst/>
              </a:prstGeom>
              <a:blipFill>
                <a:blip r:embed="rId17"/>
                <a:stretch>
                  <a:fillRect l="-1762" t="-8197" r="-1542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41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04: CBC IV detection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588540-A3D4-4F20-8284-176DF56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23122"/>
              </p:ext>
            </p:extLst>
          </p:nvPr>
        </p:nvGraphicFramePr>
        <p:xfrm>
          <a:off x="324427" y="1169810"/>
          <a:ext cx="543277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778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 will get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B9A2C5-60A6-49A6-8A61-16981C5DA661}"/>
                  </a:ext>
                </a:extLst>
              </p:cNvPr>
              <p:cNvSpPr txBox="1"/>
              <p:nvPr/>
            </p:nvSpPr>
            <p:spPr>
              <a:xfrm>
                <a:off x="1945380" y="1568445"/>
                <a:ext cx="21467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1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B9A2C5-60A6-49A6-8A61-16981C5DA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380" y="1568445"/>
                <a:ext cx="2146722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26F41E-AD77-46FF-AA4A-5CEBF1BF541B}"/>
                  </a:ext>
                </a:extLst>
              </p:cNvPr>
              <p:cNvSpPr txBox="1"/>
              <p:nvPr/>
            </p:nvSpPr>
            <p:spPr>
              <a:xfrm>
                <a:off x="3901124" y="3105834"/>
                <a:ext cx="37121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𝒊𝒗</m:t>
                      </m:r>
                      <m:r>
                        <a:rPr lang="en-GB" sz="36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36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36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36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sz="36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sz="36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GB" sz="36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6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GB" sz="36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600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26F41E-AD77-46FF-AA4A-5CEBF1BF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24" y="3105834"/>
                <a:ext cx="371216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18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05: CBC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862393"/>
                  </p:ext>
                </p:extLst>
              </p:nvPr>
            </p:nvGraphicFramePr>
            <p:xfrm>
              <a:off x="448734" y="1113366"/>
              <a:ext cx="7314702" cy="3850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14702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accent6"/>
                              </a:solidFill>
                            </a:rPr>
                            <a:t>Given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820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Encryption Oracle as 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55AF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𝒓𝒂𝒏𝒅𝒐𝒎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55AF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55AF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𝒔𝒕𝒓𝒊𝒏𝒈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|| 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4CAFB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𝒑𝒂𝒚𝒍𝒐𝒂𝒅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|| 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ACA0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𝒂𝒏𝒐𝒕𝒉𝒆𝒓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ACA0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ACA0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𝒓𝒂𝒏𝒅𝒐𝒎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ACA0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GB" sz="2000" b="1" i="1" kern="1200" dirty="0" smtClean="0">
                                  <a:solidFill>
                                    <a:srgbClr val="ACA04C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𝒔𝒕𝒓𝒊𝒏𝒈</m:t>
                              </m:r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342900" indent="-3429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Decryption Oracle that returns 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access condition either you 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accessed as user or as admin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2258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1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Needed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2717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Manipulate the cipher text 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 login as admin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2716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862393"/>
                  </p:ext>
                </p:extLst>
              </p:nvPr>
            </p:nvGraphicFramePr>
            <p:xfrm>
              <a:off x="448734" y="1113366"/>
              <a:ext cx="7314702" cy="3850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14702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>
                              <a:solidFill>
                                <a:schemeClr val="accent6"/>
                              </a:solidFill>
                            </a:rPr>
                            <a:t>Given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8200859"/>
                      </a:ext>
                    </a:extLst>
                  </a:tr>
                  <a:tr h="1615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4812" b="-115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2258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1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Needed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271736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Manipulate the cipher text </a:t>
                          </a:r>
                          <a:b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 login as admin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271627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42E9DC2B-97F4-4C2D-9F1B-F7FB39C37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3612" y="2482874"/>
            <a:ext cx="7189694" cy="30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C6A1D33-44EE-48C1-B6C8-18602DF14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Agenda</a:t>
            </a:r>
            <a:endParaRPr lang="en-US" sz="2800" b="1" dirty="0">
              <a:solidFill>
                <a:srgbClr val="D22A43"/>
              </a:solidFill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546787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setup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01: Block size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02: Mode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03: ECB byte at a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04: CBC IV detection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05: CBC bit flipping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06: CBC byte at a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07: CBC padding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08: CTR Bit flipping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A8EC7E-52F5-4A7D-AE1A-6327E23521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076"/>
          <a:stretch/>
        </p:blipFill>
        <p:spPr>
          <a:xfrm rot="19875138">
            <a:off x="7286440" y="1037084"/>
            <a:ext cx="2857492" cy="44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31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05: CBC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E622A7-7F0A-428E-8AC0-A30628278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47416"/>
              </p:ext>
            </p:extLst>
          </p:nvPr>
        </p:nvGraphicFramePr>
        <p:xfrm>
          <a:off x="448733" y="1113366"/>
          <a:ext cx="10945407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407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Exploitation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87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 have control over the cipher text we send to the login function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we have a way to manipulate this cipher text in a way that changes the resulted plain text after decryption we can access as admin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72609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9A15C515-C835-4AEC-B03D-5B897BF0C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0876" y="2932018"/>
            <a:ext cx="8422250" cy="2455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BAC63-FB3B-417D-9881-9E76083E8A37}"/>
              </a:ext>
            </a:extLst>
          </p:cNvPr>
          <p:cNvSpPr txBox="1"/>
          <p:nvPr/>
        </p:nvSpPr>
        <p:spPr>
          <a:xfrm>
            <a:off x="4588218" y="2451528"/>
            <a:ext cx="2217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Manipulated location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2EA8C-5427-42EE-B04B-FD1ED1E7969A}"/>
              </a:ext>
            </a:extLst>
          </p:cNvPr>
          <p:cNvSpPr txBox="1"/>
          <p:nvPr/>
        </p:nvSpPr>
        <p:spPr>
          <a:xfrm>
            <a:off x="6371166" y="5744579"/>
            <a:ext cx="2217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Resulted plain text after manipulation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994457-3D4F-4B6D-B44F-A5C773876B7A}"/>
              </a:ext>
            </a:extLst>
          </p:cNvPr>
          <p:cNvCxnSpPr>
            <a:stCxn id="14" idx="1"/>
          </p:cNvCxnSpPr>
          <p:nvPr/>
        </p:nvCxnSpPr>
        <p:spPr>
          <a:xfrm flipH="1">
            <a:off x="4374776" y="2636194"/>
            <a:ext cx="213442" cy="51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485CD-752E-4C3E-A050-9CFD158FA25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126941" y="5226425"/>
            <a:ext cx="353076" cy="51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59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05: CBC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199358"/>
                  </p:ext>
                </p:extLst>
              </p:nvPr>
            </p:nvGraphicFramePr>
            <p:xfrm>
              <a:off x="448733" y="1113366"/>
              <a:ext cx="7129864" cy="536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9864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We can write the Cipher text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kern="12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as 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We can re-write it for byte field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The value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dirty="0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𝐵𝑙𝑜𝑐𝑘𝐶𝑖𝑝</m:t>
                              </m:r>
                              <m:r>
                                <a:rPr lang="en-GB" sz="2000" i="1" dirty="0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2000" i="1" dirty="0" smtClean="0">
                                  <a:solidFill>
                                    <a:srgbClr val="444444"/>
                                  </a:solidFill>
                                  <a:latin typeface="Cambria Math" panose="02040503050406030204" pitchFamily="18" charset="0"/>
                                </a:rPr>
                                <m:t>𝑒𝑟𝐷𝑒𝑐𝑟𝑦𝑝𝑡𝑖𝑜𝑛</m:t>
                              </m:r>
                              <m:d>
                                <m:dPr>
                                  <m:ctrlPr>
                                    <a:rPr lang="en-GB" sz="2000" i="1" dirty="0">
                                      <a:solidFill>
                                        <a:srgbClr val="4444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is fixed</a:t>
                          </a: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as we don’t change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1" i="1" kern="1200" baseline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𝑩</m:t>
                              </m:r>
                            </m:oMath>
                          </a14:m>
                          <a:endParaRPr lang="en-GB" sz="2000" b="1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199358"/>
                  </p:ext>
                </p:extLst>
              </p:nvPr>
            </p:nvGraphicFramePr>
            <p:xfrm>
              <a:off x="448733" y="1113366"/>
              <a:ext cx="7129864" cy="536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9864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496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85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9A15C515-C835-4AEC-B03D-5B897BF0C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9750" y="1865219"/>
            <a:ext cx="6408364" cy="1868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BAC63-FB3B-417D-9881-9E76083E8A37}"/>
              </a:ext>
            </a:extLst>
          </p:cNvPr>
          <p:cNvSpPr txBox="1"/>
          <p:nvPr/>
        </p:nvSpPr>
        <p:spPr>
          <a:xfrm>
            <a:off x="7877586" y="921217"/>
            <a:ext cx="2603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Manipulated location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2EA8C-5427-42EE-B04B-FD1ED1E7969A}"/>
              </a:ext>
            </a:extLst>
          </p:cNvPr>
          <p:cNvSpPr txBox="1"/>
          <p:nvPr/>
        </p:nvSpPr>
        <p:spPr>
          <a:xfrm>
            <a:off x="9218663" y="4405206"/>
            <a:ext cx="1687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Resulted plain text after manipulation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994457-3D4F-4B6D-B44F-A5C773876B7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745031" y="1290549"/>
            <a:ext cx="1434056" cy="7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485CD-752E-4C3E-A050-9CFD158FA25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821333" y="3578376"/>
            <a:ext cx="241038" cy="82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95B78-A57B-4551-BA4D-81AC7A2F7A30}"/>
                  </a:ext>
                </a:extLst>
              </p:cNvPr>
              <p:cNvSpPr txBox="1"/>
              <p:nvPr/>
            </p:nvSpPr>
            <p:spPr>
              <a:xfrm>
                <a:off x="448733" y="2079812"/>
                <a:ext cx="42744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0" i="1" dirty="0" smtClean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𝐵𝑙𝑜𝑐𝑘𝐶𝑖𝑝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𝑒𝑟𝐷𝑒𝑐𝑟𝑦𝑝𝑡𝑖𝑜𝑛</m:t>
                      </m:r>
                      <m:r>
                        <a:rPr lang="en-GB" b="0" i="1" dirty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GB" b="0" i="1" dirty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F95B78-A57B-4551-BA4D-81AC7A2F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33" y="2079812"/>
                <a:ext cx="427445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98AC1B-9E45-4FB5-A8D6-29AB3152D2D7}"/>
                  </a:ext>
                </a:extLst>
              </p:cNvPr>
              <p:cNvSpPr txBox="1"/>
              <p:nvPr/>
            </p:nvSpPr>
            <p:spPr>
              <a:xfrm>
                <a:off x="7119311" y="1481809"/>
                <a:ext cx="3750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98AC1B-9E45-4FB5-A8D6-29AB3152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1" y="1481809"/>
                <a:ext cx="37507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043E95-C24C-4FFB-B9B2-B62DBFEB77F2}"/>
                  </a:ext>
                </a:extLst>
              </p:cNvPr>
              <p:cNvSpPr txBox="1"/>
              <p:nvPr/>
            </p:nvSpPr>
            <p:spPr>
              <a:xfrm>
                <a:off x="9193205" y="1526714"/>
                <a:ext cx="243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043E95-C24C-4FFB-B9B2-B62DBFEB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205" y="1526714"/>
                <a:ext cx="243371" cy="369332"/>
              </a:xfrm>
              <a:prstGeom prst="rect">
                <a:avLst/>
              </a:prstGeom>
              <a:blipFill>
                <a:blip r:embed="rId11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6C983-80C9-4678-94CF-6F45A130138F}"/>
                  </a:ext>
                </a:extLst>
              </p:cNvPr>
              <p:cNvSpPr txBox="1"/>
              <p:nvPr/>
            </p:nvSpPr>
            <p:spPr>
              <a:xfrm>
                <a:off x="8487463" y="3364445"/>
                <a:ext cx="247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6C983-80C9-4678-94CF-6F45A130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63" y="3364445"/>
                <a:ext cx="247173" cy="369332"/>
              </a:xfrm>
              <a:prstGeom prst="rect">
                <a:avLst/>
              </a:prstGeom>
              <a:blipFill>
                <a:blip r:embed="rId12"/>
                <a:stretch>
                  <a:fillRect r="-341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DA24AF-31DC-4805-B9E8-6F1552310418}"/>
                  </a:ext>
                </a:extLst>
              </p:cNvPr>
              <p:cNvSpPr txBox="1"/>
              <p:nvPr/>
            </p:nvSpPr>
            <p:spPr>
              <a:xfrm>
                <a:off x="256601" y="3458540"/>
                <a:ext cx="4908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b="0" i="1" dirty="0" smtClean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𝐵𝑙𝑜𝑐𝑘𝐶𝑖𝑝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dirty="0" err="1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𝑒𝑟𝐷𝑒𝑐𝑟𝑦𝑝𝑡𝑖𝑜𝑛</m:t>
                      </m:r>
                      <m:r>
                        <a:rPr lang="en-GB" b="0" i="1" dirty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b="0" i="1" dirty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DA24AF-31DC-4805-B9E8-6F155231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01" y="3458540"/>
                <a:ext cx="4908716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2F6103-E287-4AAE-BC95-0DB19F2046B5}"/>
                  </a:ext>
                </a:extLst>
              </p:cNvPr>
              <p:cNvSpPr txBox="1"/>
              <p:nvPr/>
            </p:nvSpPr>
            <p:spPr>
              <a:xfrm>
                <a:off x="256601" y="3927578"/>
                <a:ext cx="4690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𝐵𝑙𝑜𝑐𝑘𝐶𝑖𝑝</m:t>
                      </m:r>
                      <m:r>
                        <a:rPr lang="en-GB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i="1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𝑒𝑟𝐷𝑒𝑐𝑟𝑦𝑝𝑡𝑖𝑜𝑛</m:t>
                      </m:r>
                      <m:d>
                        <m:dPr>
                          <m:ctrlPr>
                            <a:rPr lang="en-GB" i="1" dirty="0">
                              <a:solidFill>
                                <a:srgbClr val="44444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GB" b="0" i="1" dirty="0" smtClean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2F6103-E287-4AAE-BC95-0DB19F20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01" y="3927578"/>
                <a:ext cx="4690533" cy="369332"/>
              </a:xfrm>
              <a:prstGeom prst="rect">
                <a:avLst/>
              </a:prstGeom>
              <a:blipFill>
                <a:blip r:embed="rId14"/>
                <a:stretch>
                  <a:fillRect l="-260" r="-519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89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05: CBC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379703"/>
                  </p:ext>
                </p:extLst>
              </p:nvPr>
            </p:nvGraphicFramePr>
            <p:xfrm>
              <a:off x="448733" y="1113366"/>
              <a:ext cx="6046739" cy="140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46739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kern="120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𝑃𝐷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to be desired plain text</a:t>
                          </a: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[in our case ‘;’ and ‘=’]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i="1" kern="1200" baseline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𝑃𝐴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to be the actual</a:t>
                          </a: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plain text resulted after decryption without flipping [in our case ‘?’]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E622A7-7F0A-428E-8AC0-A30628278B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379703"/>
                  </p:ext>
                </p:extLst>
              </p:nvPr>
            </p:nvGraphicFramePr>
            <p:xfrm>
              <a:off x="448733" y="1113366"/>
              <a:ext cx="6046739" cy="140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46739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GB" sz="2000" b="1" kern="1200" dirty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Exploitation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887408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42169" b="-10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0726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9A15C515-C835-4AEC-B03D-5B897BF0C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9750" y="1865219"/>
            <a:ext cx="6408364" cy="1868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BAC63-FB3B-417D-9881-9E76083E8A37}"/>
              </a:ext>
            </a:extLst>
          </p:cNvPr>
          <p:cNvSpPr txBox="1"/>
          <p:nvPr/>
        </p:nvSpPr>
        <p:spPr>
          <a:xfrm>
            <a:off x="7877586" y="921217"/>
            <a:ext cx="2603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Manipulated location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2EA8C-5427-42EE-B04B-FD1ED1E7969A}"/>
              </a:ext>
            </a:extLst>
          </p:cNvPr>
          <p:cNvSpPr txBox="1"/>
          <p:nvPr/>
        </p:nvSpPr>
        <p:spPr>
          <a:xfrm>
            <a:off x="9218663" y="4405206"/>
            <a:ext cx="1687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Resulted plain text after manipulation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994457-3D4F-4B6D-B44F-A5C773876B7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745031" y="1290549"/>
            <a:ext cx="1434056" cy="7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2485CD-752E-4C3E-A050-9CFD158FA25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821333" y="3578376"/>
            <a:ext cx="241038" cy="82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98AC1B-9E45-4FB5-A8D6-29AB3152D2D7}"/>
                  </a:ext>
                </a:extLst>
              </p:cNvPr>
              <p:cNvSpPr txBox="1"/>
              <p:nvPr/>
            </p:nvSpPr>
            <p:spPr>
              <a:xfrm>
                <a:off x="7119311" y="1481809"/>
                <a:ext cx="3750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98AC1B-9E45-4FB5-A8D6-29AB3152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1" y="1481809"/>
                <a:ext cx="3750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043E95-C24C-4FFB-B9B2-B62DBFEB77F2}"/>
                  </a:ext>
                </a:extLst>
              </p:cNvPr>
              <p:cNvSpPr txBox="1"/>
              <p:nvPr/>
            </p:nvSpPr>
            <p:spPr>
              <a:xfrm>
                <a:off x="9193205" y="1526714"/>
                <a:ext cx="243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043E95-C24C-4FFB-B9B2-B62DBFEB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205" y="1526714"/>
                <a:ext cx="243371" cy="369332"/>
              </a:xfrm>
              <a:prstGeom prst="rect">
                <a:avLst/>
              </a:prstGeom>
              <a:blipFill>
                <a:blip r:embed="rId10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6C983-80C9-4678-94CF-6F45A130138F}"/>
                  </a:ext>
                </a:extLst>
              </p:cNvPr>
              <p:cNvSpPr txBox="1"/>
              <p:nvPr/>
            </p:nvSpPr>
            <p:spPr>
              <a:xfrm>
                <a:off x="8487463" y="3364445"/>
                <a:ext cx="247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36C983-80C9-4678-94CF-6F45A1301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63" y="3364445"/>
                <a:ext cx="247173" cy="369332"/>
              </a:xfrm>
              <a:prstGeom prst="rect">
                <a:avLst/>
              </a:prstGeom>
              <a:blipFill>
                <a:blip r:embed="rId11"/>
                <a:stretch>
                  <a:fillRect r="-341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DA24AF-31DC-4805-B9E8-6F1552310418}"/>
                  </a:ext>
                </a:extLst>
              </p:cNvPr>
              <p:cNvSpPr txBox="1"/>
              <p:nvPr/>
            </p:nvSpPr>
            <p:spPr>
              <a:xfrm>
                <a:off x="324427" y="2744051"/>
                <a:ext cx="49087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`[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b="0" i="1" dirty="0" smtClean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rgbClr val="44444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b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pt-BR" b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pt-BR" b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PD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DA24AF-31DC-4805-B9E8-6F1552310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27" y="2744051"/>
                <a:ext cx="4908716" cy="369332"/>
              </a:xfrm>
              <a:prstGeom prst="rect">
                <a:avLst/>
              </a:prstGeom>
              <a:blipFill>
                <a:blip r:embed="rId1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A2C02C-5A54-4CC2-BFCD-5BAB9C895CA0}"/>
                  </a:ext>
                </a:extLst>
              </p:cNvPr>
              <p:cNvSpPr txBox="1"/>
              <p:nvPr/>
            </p:nvSpPr>
            <p:spPr>
              <a:xfrm>
                <a:off x="9218663" y="4150346"/>
                <a:ext cx="451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rgbClr val="44444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A2C02C-5A54-4CC2-BFCD-5BAB9C895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663" y="4150346"/>
                <a:ext cx="451556" cy="369332"/>
              </a:xfrm>
              <a:prstGeom prst="rect">
                <a:avLst/>
              </a:prstGeom>
              <a:blipFill>
                <a:blip r:embed="rId13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7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06: CBC byte at a time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E2E08047-C8B3-4D59-9D1B-C0883016D814}"/>
              </a:ext>
            </a:extLst>
          </p:cNvPr>
          <p:cNvSpPr txBox="1">
            <a:spLocks/>
          </p:cNvSpPr>
          <p:nvPr/>
        </p:nvSpPr>
        <p:spPr>
          <a:xfrm>
            <a:off x="584200" y="1246188"/>
            <a:ext cx="7546787" cy="4926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9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07: CBC padding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51180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target of this exploitation is to get the plain text from the a given cipher text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exploit make use of the way the data is padded before 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lab a cipher text is given and the plain text is required to be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we will use a server that decrypt the cipher text, check the padding and return either the process was successful or it failed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E8B299B-52D5-4A98-B6B3-AAAF5266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2163" y="1246188"/>
            <a:ext cx="4776693" cy="30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PKCS7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5511800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block cipher uses PKCS7 for padding.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PKCS7 the value to pad with is the number of bytes of padding that are required.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if we have block cipher algorithm with  8 byte block size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3CF0DF-D0A0-476E-9194-7E06F0509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6371" y="1752726"/>
            <a:ext cx="4335221" cy="7016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022FFE-6EB9-4A77-AC96-640855538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7519" y="3171830"/>
            <a:ext cx="4314073" cy="6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PKCS7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10137587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string is a multiple of the block size, an empty block of only padding is appended.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distinguish between the string “ABCDEFG\x01” as a data from “ABCDEFG” (the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“\x01” is not padding it is a part of the string. 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1FE1657-C82F-4335-A117-A502FEF75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9085" y="4832484"/>
            <a:ext cx="8203650" cy="661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923EE5F-B61A-40F0-8B80-EBA0E8A0A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9086" y="3906923"/>
            <a:ext cx="8203649" cy="66196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0464EC-D454-4517-8F20-9D45D1EA6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4284" y="2967365"/>
            <a:ext cx="4045503" cy="6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0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CBC encryption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4507752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ipher block chaining (CBC) mode encryption">
            <a:extLst>
              <a:ext uri="{FF2B5EF4-FFF2-40B4-BE49-F238E27FC236}">
                <a16:creationId xmlns:a16="http://schemas.microsoft.com/office/drawing/2014/main" id="{FC194FEB-D239-49AA-925C-2B392F92A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0"/>
          <a:stretch/>
        </p:blipFill>
        <p:spPr bwMode="auto">
          <a:xfrm>
            <a:off x="5091953" y="1500557"/>
            <a:ext cx="7010008" cy="23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/>
              <p:nvPr/>
            </p:nvSpPr>
            <p:spPr>
              <a:xfrm>
                <a:off x="5852626" y="3305572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26" y="3305572"/>
                <a:ext cx="486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/>
              <p:nvPr/>
            </p:nvSpPr>
            <p:spPr>
              <a:xfrm>
                <a:off x="6627129" y="1389964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129" y="1389964"/>
                <a:ext cx="4867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/>
              <p:nvPr/>
            </p:nvSpPr>
            <p:spPr>
              <a:xfrm>
                <a:off x="5041702" y="1846976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𝑰𝑽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702" y="1846976"/>
                <a:ext cx="4867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/>
              <p:nvPr/>
            </p:nvSpPr>
            <p:spPr>
              <a:xfrm>
                <a:off x="7966206" y="3305572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06" y="3305572"/>
                <a:ext cx="4867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/>
              <p:nvPr/>
            </p:nvSpPr>
            <p:spPr>
              <a:xfrm>
                <a:off x="8741181" y="1315890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181" y="1315890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/>
              <p:nvPr/>
            </p:nvSpPr>
            <p:spPr>
              <a:xfrm>
                <a:off x="1425388" y="393349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𝐼𝑉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8" y="3933492"/>
                <a:ext cx="609600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/>
              <p:nvPr/>
            </p:nvSpPr>
            <p:spPr>
              <a:xfrm>
                <a:off x="5865845" y="469157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𝐶𝑛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𝑃𝑛</m:t>
                          </m:r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⊕ </m:t>
                          </m:r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𝐶𝑛</m:t>
                          </m:r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845" y="4691575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5728F2-76B2-40C5-BDC1-2C478D16EC5D}"/>
              </a:ext>
            </a:extLst>
          </p:cNvPr>
          <p:cNvCxnSpPr>
            <a:stCxn id="20" idx="0"/>
            <a:endCxn id="15" idx="1"/>
          </p:cNvCxnSpPr>
          <p:nvPr/>
        </p:nvCxnSpPr>
        <p:spPr>
          <a:xfrm flipV="1">
            <a:off x="4473388" y="3490238"/>
            <a:ext cx="1379238" cy="44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56C95-BB41-48D8-AC81-9258A9DCA506}"/>
              </a:ext>
            </a:extLst>
          </p:cNvPr>
          <p:cNvCxnSpPr>
            <a:stCxn id="22" idx="0"/>
            <a:endCxn id="18" idx="2"/>
          </p:cNvCxnSpPr>
          <p:nvPr/>
        </p:nvCxnSpPr>
        <p:spPr>
          <a:xfrm flipH="1" flipV="1">
            <a:off x="8209580" y="3674904"/>
            <a:ext cx="704265" cy="101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1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CBC encryption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4507752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ipher block chaining (CBC) mode encryption">
            <a:extLst>
              <a:ext uri="{FF2B5EF4-FFF2-40B4-BE49-F238E27FC236}">
                <a16:creationId xmlns:a16="http://schemas.microsoft.com/office/drawing/2014/main" id="{FC194FEB-D239-49AA-925C-2B392F92A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0"/>
          <a:stretch/>
        </p:blipFill>
        <p:spPr bwMode="auto">
          <a:xfrm>
            <a:off x="2913529" y="1565636"/>
            <a:ext cx="7010008" cy="23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/>
              <p:nvPr/>
            </p:nvSpPr>
            <p:spPr>
              <a:xfrm>
                <a:off x="3674202" y="3370651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02" y="3370651"/>
                <a:ext cx="486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/>
              <p:nvPr/>
            </p:nvSpPr>
            <p:spPr>
              <a:xfrm>
                <a:off x="4448705" y="1455043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705" y="1455043"/>
                <a:ext cx="4867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/>
              <p:nvPr/>
            </p:nvSpPr>
            <p:spPr>
              <a:xfrm>
                <a:off x="2863278" y="1912055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𝑰𝑽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78" y="1912055"/>
                <a:ext cx="4867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/>
              <p:nvPr/>
            </p:nvSpPr>
            <p:spPr>
              <a:xfrm>
                <a:off x="5787782" y="3370651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82" y="3370651"/>
                <a:ext cx="4867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/>
              <p:nvPr/>
            </p:nvSpPr>
            <p:spPr>
              <a:xfrm>
                <a:off x="6562757" y="1380969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757" y="1380969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/>
              <p:nvPr/>
            </p:nvSpPr>
            <p:spPr>
              <a:xfrm>
                <a:off x="1795715" y="3992711"/>
                <a:ext cx="2429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𝐼𝑉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15" y="3992711"/>
                <a:ext cx="2429435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/>
              <p:nvPr/>
            </p:nvSpPr>
            <p:spPr>
              <a:xfrm>
                <a:off x="4666584" y="4484748"/>
                <a:ext cx="4279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80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⊕ </m:t>
                          </m:r>
                          <m:sSub>
                            <m:sSubPr>
                              <m:ctrlPr>
                                <a:rPr lang="en-GB" sz="18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80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8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8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sz="1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pt-BR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84" y="4484748"/>
                <a:ext cx="427909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5728F2-76B2-40C5-BDC1-2C478D16EC5D}"/>
              </a:ext>
            </a:extLst>
          </p:cNvPr>
          <p:cNvCxnSpPr>
            <a:cxnSpLocks/>
            <a:stCxn id="20" idx="0"/>
            <a:endCxn id="15" idx="1"/>
          </p:cNvCxnSpPr>
          <p:nvPr/>
        </p:nvCxnSpPr>
        <p:spPr>
          <a:xfrm flipV="1">
            <a:off x="3010433" y="3555317"/>
            <a:ext cx="663769" cy="4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56C95-BB41-48D8-AC81-9258A9DCA506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6031156" y="3739983"/>
            <a:ext cx="774974" cy="74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7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ipher block chaining (CBC) mode decryption">
            <a:extLst>
              <a:ext uri="{FF2B5EF4-FFF2-40B4-BE49-F238E27FC236}">
                <a16:creationId xmlns:a16="http://schemas.microsoft.com/office/drawing/2014/main" id="{20158CB8-0562-4CDE-B592-B5FD74564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3"/>
          <a:stretch/>
        </p:blipFill>
        <p:spPr bwMode="auto">
          <a:xfrm>
            <a:off x="2876905" y="1532965"/>
            <a:ext cx="7031494" cy="240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CBC decryption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4507752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/>
              <p:nvPr/>
            </p:nvSpPr>
            <p:spPr>
              <a:xfrm>
                <a:off x="3674202" y="3370651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4B974-34F4-49CC-AACF-6E52E4D0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02" y="3370651"/>
                <a:ext cx="4867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/>
              <p:nvPr/>
            </p:nvSpPr>
            <p:spPr>
              <a:xfrm>
                <a:off x="4448705" y="1419183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ABA488-D063-4DF2-849E-480D0D966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705" y="1419183"/>
                <a:ext cx="4867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/>
              <p:nvPr/>
            </p:nvSpPr>
            <p:spPr>
              <a:xfrm>
                <a:off x="2443928" y="2858897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𝑰𝑽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72EC-20F8-4813-9420-F9CD76F3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28" y="2858897"/>
                <a:ext cx="4867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/>
              <p:nvPr/>
            </p:nvSpPr>
            <p:spPr>
              <a:xfrm>
                <a:off x="5787782" y="3370651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4C44C-693B-4272-9BB1-3D953AC0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82" y="3370651"/>
                <a:ext cx="4867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/>
              <p:nvPr/>
            </p:nvSpPr>
            <p:spPr>
              <a:xfrm>
                <a:off x="6562757" y="1345109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AF47AF-388F-4CFD-BC5E-166453E5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757" y="1345109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/>
              <p:nvPr/>
            </p:nvSpPr>
            <p:spPr>
              <a:xfrm>
                <a:off x="1795715" y="3992711"/>
                <a:ext cx="2429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⊕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𝐼𝑉</m:t>
                      </m:r>
                    </m:oMath>
                  </m:oMathPara>
                </a14:m>
                <a:endParaRPr lang="pt-BR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2EC667-7BD7-4CE1-9248-A013C5AD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15" y="3992711"/>
                <a:ext cx="2429435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/>
              <p:nvPr/>
            </p:nvSpPr>
            <p:spPr>
              <a:xfrm>
                <a:off x="4666584" y="4484748"/>
                <a:ext cx="42790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⊕ 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pt-BR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B4136C-B4BF-4072-B5E1-4477A539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84" y="4484748"/>
                <a:ext cx="427909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5728F2-76B2-40C5-BDC1-2C478D16EC5D}"/>
              </a:ext>
            </a:extLst>
          </p:cNvPr>
          <p:cNvCxnSpPr>
            <a:cxnSpLocks/>
            <a:stCxn id="20" idx="0"/>
            <a:endCxn id="15" idx="1"/>
          </p:cNvCxnSpPr>
          <p:nvPr/>
        </p:nvCxnSpPr>
        <p:spPr>
          <a:xfrm flipV="1">
            <a:off x="3010433" y="3555317"/>
            <a:ext cx="663769" cy="43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56C95-BB41-48D8-AC81-9258A9DCA506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6031156" y="3739983"/>
            <a:ext cx="774974" cy="74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7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40FE518-B9E5-4719-A044-52F8D7C2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Introduction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6148294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Dedicated to the exploration and analysis of cryptographic configuration and implementation vulnerabilities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Aimed at enhancing the robustness and integrity of cryptographic systems.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Includes 8 unique and comprehensive labs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lab focusses on the offensive techniques used by red teams to crack the cryptographic systems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94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F5E4326-A39F-4110-A6BD-FDD03EF2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51542"/>
          <a:stretch/>
        </p:blipFill>
        <p:spPr>
          <a:xfrm>
            <a:off x="5155279" y="2725136"/>
            <a:ext cx="6806566" cy="66196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6481702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Attacking CBC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CDD24767-F1E4-4E45-B1E7-F7CC07405A3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84201" y="1246188"/>
                <a:ext cx="4507752" cy="4926012"/>
              </a:xfrm>
            </p:spPr>
            <p:txBody>
              <a:bodyPr>
                <a:normAutofit fontScale="85000" lnSpcReduction="20000"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First the attacker breaks the ciphertext into the individual blocks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[based on the block size of the algorithm]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 attackers target is to decrypt each of these blocks separately.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Decryption in this attack can be done in any order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Next, The attacker generates his own block of ciphertext.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 doesn’t matter what it decrypts to or what the value is.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Typically we start with all zeroes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Or any random text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We’re going to denote this block as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 attacker concatenates the created string to the cipher he need to attack </a:t>
                </a:r>
                <a14:m>
                  <m:oMath xmlns:m="http://schemas.openxmlformats.org/officeDocument/2006/math">
                    <m:r>
                      <a:rPr lang="en-GB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the new cipher will be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||  </m:t>
                    </m:r>
                    <m:sSub>
                      <m:sSubPr>
                        <m:ctrlPr>
                          <a:rPr lang="en-GB" sz="20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Then the attacker sends 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||  </m:t>
                    </m:r>
                    <m:sSub>
                      <m:sSubPr>
                        <m:ctrlPr>
                          <a:rPr lang="en-GB" sz="20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the oracle for decryption. </a:t>
                </a:r>
              </a:p>
            </p:txBody>
          </p:sp>
        </mc:Choice>
        <mc:Fallback xmlns="">
          <p:sp>
            <p:nvSpPr>
              <p:cNvPr id="11" name="Subtitle 4">
                <a:extLst>
                  <a:ext uri="{FF2B5EF4-FFF2-40B4-BE49-F238E27FC236}">
                    <a16:creationId xmlns:a16="http://schemas.microsoft.com/office/drawing/2014/main" id="{CDD24767-F1E4-4E45-B1E7-F7CC07405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84201" y="1246188"/>
                <a:ext cx="4507752" cy="4926012"/>
              </a:xfrm>
              <a:blipFill>
                <a:blip r:embed="rId6"/>
                <a:stretch>
                  <a:fillRect l="-677" t="-173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B77C41D-6827-47E8-BCD7-15DBBF788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5279" y="1406254"/>
            <a:ext cx="6806566" cy="551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9C536-75A5-43B5-AB93-800A7B414C44}"/>
                  </a:ext>
                </a:extLst>
              </p:cNvPr>
              <p:cNvSpPr txBox="1"/>
              <p:nvPr/>
            </p:nvSpPr>
            <p:spPr>
              <a:xfrm>
                <a:off x="6705602" y="1001061"/>
                <a:ext cx="3944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9C536-75A5-43B5-AB93-800A7B414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1001061"/>
                <a:ext cx="3944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2477D8-B69F-4B3F-99C3-99DE0AFD61E1}"/>
                  </a:ext>
                </a:extLst>
              </p:cNvPr>
              <p:cNvSpPr txBox="1"/>
              <p:nvPr/>
            </p:nvSpPr>
            <p:spPr>
              <a:xfrm>
                <a:off x="9977718" y="103692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2477D8-B69F-4B3F-99C3-99DE0AFD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718" y="1036922"/>
                <a:ext cx="4572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36ED9B-A7D0-4107-9780-916E15A0B0B4}"/>
                  </a:ext>
                </a:extLst>
              </p:cNvPr>
              <p:cNvSpPr txBox="1"/>
              <p:nvPr/>
            </p:nvSpPr>
            <p:spPr>
              <a:xfrm>
                <a:off x="8155150" y="2312077"/>
                <a:ext cx="9681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18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||  </m:t>
                      </m:r>
                      <m:sSub>
                        <m:sSubPr>
                          <m:ctrlPr>
                            <a:rPr lang="en-GB" sz="1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8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36ED9B-A7D0-4107-9780-916E15A0B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50" y="2312077"/>
                <a:ext cx="96818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010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3198701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Attacking CBC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pher block chaining (CBC) mode decryption">
            <a:extLst>
              <a:ext uri="{FF2B5EF4-FFF2-40B4-BE49-F238E27FC236}">
                <a16:creationId xmlns:a16="http://schemas.microsoft.com/office/drawing/2014/main" id="{37155E0E-9427-486A-92D4-12EA35AE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1" b="32651"/>
          <a:stretch/>
        </p:blipFill>
        <p:spPr bwMode="auto">
          <a:xfrm>
            <a:off x="230155" y="1711451"/>
            <a:ext cx="11959645" cy="25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FB444B-E9DB-4294-87E6-FB26A99ECA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9306"/>
          <a:stretch/>
        </p:blipFill>
        <p:spPr>
          <a:xfrm>
            <a:off x="1853592" y="1711451"/>
            <a:ext cx="3312768" cy="3303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947187-6625-4C46-8F85-50117DD99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5312" y="1711451"/>
            <a:ext cx="3312768" cy="27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/>
              <p:nvPr/>
            </p:nvSpPr>
            <p:spPr>
              <a:xfrm>
                <a:off x="3139858" y="1250474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58" y="1250474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/>
              <p:nvPr/>
            </p:nvSpPr>
            <p:spPr>
              <a:xfrm>
                <a:off x="6806130" y="1250474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130" y="1250474"/>
                <a:ext cx="4867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2D7EE-AB52-4438-9B35-7195A7604F8F}"/>
                  </a:ext>
                </a:extLst>
              </p:cNvPr>
              <p:cNvSpPr txBox="1"/>
              <p:nvPr/>
            </p:nvSpPr>
            <p:spPr>
              <a:xfrm>
                <a:off x="5912845" y="4364435"/>
                <a:ext cx="2217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A2D7EE-AB52-4438-9B35-7195A7604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845" y="4364435"/>
                <a:ext cx="2217701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9F0C57-BA08-4E13-B0D4-99A125EFA2E3}"/>
                  </a:ext>
                </a:extLst>
              </p:cNvPr>
              <p:cNvSpPr txBox="1"/>
              <p:nvPr/>
            </p:nvSpPr>
            <p:spPr>
              <a:xfrm>
                <a:off x="2296888" y="4374156"/>
                <a:ext cx="2172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⊕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𝑰𝑽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9F0C57-BA08-4E13-B0D4-99A125EFA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888" y="4374156"/>
                <a:ext cx="2172685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A54294-A3C7-47AE-B5D1-D7B132A4DBF3}"/>
                  </a:ext>
                </a:extLst>
              </p:cNvPr>
              <p:cNvSpPr txBox="1"/>
              <p:nvPr/>
            </p:nvSpPr>
            <p:spPr>
              <a:xfrm>
                <a:off x="2296887" y="4857087"/>
                <a:ext cx="21726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𝑮𝒂𝒓𝒃𝒂𝒈𝒆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A54294-A3C7-47AE-B5D1-D7B132A4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887" y="4857087"/>
                <a:ext cx="2172685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726CAA-C594-458B-93A6-728380792346}"/>
                  </a:ext>
                </a:extLst>
              </p:cNvPr>
              <p:cNvSpPr txBox="1"/>
              <p:nvPr/>
            </p:nvSpPr>
            <p:spPr>
              <a:xfrm>
                <a:off x="5365312" y="4777217"/>
                <a:ext cx="35975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GB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know</m:t>
                      </m:r>
                      <m:r>
                        <a:rPr lang="en-GB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726CAA-C594-458B-93A6-7283807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12" y="4777217"/>
                <a:ext cx="359755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FE2247-8AE6-4AE2-863E-3943C05BF713}"/>
                  </a:ext>
                </a:extLst>
              </p:cNvPr>
              <p:cNvSpPr txBox="1"/>
              <p:nvPr/>
            </p:nvSpPr>
            <p:spPr>
              <a:xfrm>
                <a:off x="5365312" y="5238194"/>
                <a:ext cx="3993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so</m:t>
                          </m:r>
                          <m:r>
                            <a:rPr lang="en-GB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FE2247-8AE6-4AE2-863E-3943C05BF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12" y="5238194"/>
                <a:ext cx="3993155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/>
              <p:nvPr/>
            </p:nvSpPr>
            <p:spPr>
              <a:xfrm>
                <a:off x="5034489" y="5699171"/>
                <a:ext cx="3993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so</m:t>
                          </m:r>
                          <m:r>
                            <a:rPr lang="en-GB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89" y="5699171"/>
                <a:ext cx="3993155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413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3198701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Attacking CBC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pher block chaining (CBC) mode decryption">
            <a:extLst>
              <a:ext uri="{FF2B5EF4-FFF2-40B4-BE49-F238E27FC236}">
                <a16:creationId xmlns:a16="http://schemas.microsoft.com/office/drawing/2014/main" id="{37155E0E-9427-486A-92D4-12EA35AE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8" t="14121" r="31164" b="32651"/>
          <a:stretch/>
        </p:blipFill>
        <p:spPr bwMode="auto">
          <a:xfrm>
            <a:off x="7659064" y="917055"/>
            <a:ext cx="3993155" cy="25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FB444B-E9DB-4294-87E6-FB26A99ECA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9306"/>
          <a:stretch/>
        </p:blipFill>
        <p:spPr>
          <a:xfrm>
            <a:off x="4287394" y="1234495"/>
            <a:ext cx="3312768" cy="3303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947187-6625-4C46-8F85-50117DD99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54804" y="917055"/>
            <a:ext cx="3312768" cy="27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/>
              <p:nvPr/>
            </p:nvSpPr>
            <p:spPr>
              <a:xfrm>
                <a:off x="5700404" y="865163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04" y="865163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/>
              <p:nvPr/>
            </p:nvSpPr>
            <p:spPr>
              <a:xfrm>
                <a:off x="9995622" y="456078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22" y="456078"/>
                <a:ext cx="4867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/>
              <p:nvPr/>
            </p:nvSpPr>
            <p:spPr>
              <a:xfrm>
                <a:off x="7999044" y="3586739"/>
                <a:ext cx="3993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044" y="3586739"/>
                <a:ext cx="3993155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4">
            <a:extLst>
              <a:ext uri="{FF2B5EF4-FFF2-40B4-BE49-F238E27FC236}">
                <a16:creationId xmlns:a16="http://schemas.microsoft.com/office/drawing/2014/main" id="{7DA3144E-4CE5-4B5E-964D-2FD51DF22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1" y="1246188"/>
            <a:ext cx="4507752" cy="40331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this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688703-B53D-40AA-9988-160AD9E1A96F}"/>
                  </a:ext>
                </a:extLst>
              </p:cNvPr>
              <p:cNvSpPr txBox="1"/>
              <p:nvPr/>
            </p:nvSpPr>
            <p:spPr>
              <a:xfrm>
                <a:off x="584951" y="1739153"/>
                <a:ext cx="45077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sz="2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sz="2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l-PL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688703-B53D-40AA-9988-160AD9E1A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1" y="1739153"/>
                <a:ext cx="450775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FAF04B14-643E-4B1E-993F-ABA732022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1384" y="2421554"/>
            <a:ext cx="678229" cy="5115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F36BCA1-886B-4B87-8E31-7C44C30BFE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4743" y="2343912"/>
            <a:ext cx="388211" cy="58916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F4E70F-36C0-4297-9ED6-94A6DD3FC5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00427" y="2343912"/>
            <a:ext cx="388211" cy="5891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85F5ABD-DE6C-4C7A-8439-FA5508CB4B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0152" y="2436708"/>
            <a:ext cx="678229" cy="511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ubtitle 4">
                <a:extLst>
                  <a:ext uri="{FF2B5EF4-FFF2-40B4-BE49-F238E27FC236}">
                    <a16:creationId xmlns:a16="http://schemas.microsoft.com/office/drawing/2014/main" id="{DB5B3AAE-3ABE-467C-93AA-93347F490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81" y="3240030"/>
                <a:ext cx="6903930" cy="28921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 unknown value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 server calculates during our "attack“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28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unknown value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 want to determine, from the original plaintext.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 known value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from the original ciphertext.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 known value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Value we control</a:t>
                </a:r>
              </a:p>
            </p:txBody>
          </p:sp>
        </mc:Choice>
        <mc:Fallback xmlns="">
          <p:sp>
            <p:nvSpPr>
              <p:cNvPr id="32" name="Subtitle 4">
                <a:extLst>
                  <a:ext uri="{FF2B5EF4-FFF2-40B4-BE49-F238E27FC236}">
                    <a16:creationId xmlns:a16="http://schemas.microsoft.com/office/drawing/2014/main" id="{DB5B3AAE-3ABE-467C-93AA-93347F490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81" y="3240030"/>
                <a:ext cx="6903930" cy="2892188"/>
              </a:xfrm>
              <a:prstGeom prst="rect">
                <a:avLst/>
              </a:prstGeom>
              <a:blipFill>
                <a:blip r:embed="rId19"/>
                <a:stretch>
                  <a:fillRect t="-633" b="-1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249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3198701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Attacking CBC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6036968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pher block chaining (CBC) mode decryption">
            <a:extLst>
              <a:ext uri="{FF2B5EF4-FFF2-40B4-BE49-F238E27FC236}">
                <a16:creationId xmlns:a16="http://schemas.microsoft.com/office/drawing/2014/main" id="{37155E0E-9427-486A-92D4-12EA35AE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8" t="14121" r="31164" b="32651"/>
          <a:stretch/>
        </p:blipFill>
        <p:spPr bwMode="auto">
          <a:xfrm>
            <a:off x="7279818" y="599477"/>
            <a:ext cx="3993155" cy="25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FB444B-E9DB-4294-87E6-FB26A99ECA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9306"/>
          <a:stretch/>
        </p:blipFill>
        <p:spPr>
          <a:xfrm>
            <a:off x="3908148" y="916917"/>
            <a:ext cx="3312768" cy="3303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947187-6625-4C46-8F85-50117DD99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558" y="599477"/>
            <a:ext cx="3312768" cy="27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/>
              <p:nvPr/>
            </p:nvSpPr>
            <p:spPr>
              <a:xfrm>
                <a:off x="5321158" y="547585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158" y="547585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/>
              <p:nvPr/>
            </p:nvSpPr>
            <p:spPr>
              <a:xfrm>
                <a:off x="9616376" y="138500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76" y="138500"/>
                <a:ext cx="4867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/>
              <p:nvPr/>
            </p:nvSpPr>
            <p:spPr>
              <a:xfrm>
                <a:off x="7874417" y="5632244"/>
                <a:ext cx="3993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417" y="5632244"/>
                <a:ext cx="3993155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7DA3144E-4CE5-4B5E-964D-2FD51DF22E9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84201" y="1246187"/>
                <a:ext cx="5277353" cy="4753779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How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GB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 have one more piece of information [the padding]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That means that we can actually determine when P′2[K] is equal to “\x01”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So we will send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GB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to the server with every possible value of C′[K] to decrypt and check it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until we find a value that doesn’t generate a padding error.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we find that value, we know beyond any doubt that the value at P′2[K] is “\x01”.</a:t>
                </a:r>
              </a:p>
            </p:txBody>
          </p:sp>
        </mc:Choice>
        <mc:Fallback xmlns=""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7DA3144E-4CE5-4B5E-964D-2FD51DF22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84201" y="1246187"/>
                <a:ext cx="5277353" cy="4753779"/>
              </a:xfrm>
              <a:blipFill>
                <a:blip r:embed="rId14"/>
                <a:stretch>
                  <a:fillRect l="-1039" t="-1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B6B4A-AF44-4A26-895D-9AE05ACBFC35}"/>
                  </a:ext>
                </a:extLst>
              </p:cNvPr>
              <p:cNvSpPr txBox="1"/>
              <p:nvPr/>
            </p:nvSpPr>
            <p:spPr>
              <a:xfrm>
                <a:off x="106257" y="2928717"/>
                <a:ext cx="5572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= 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⊕ 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⊕ 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EB6B4A-AF44-4A26-895D-9AE05ACBF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7" y="2928717"/>
                <a:ext cx="5572372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8D21032C-A2F3-410D-8CC2-35814017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1E34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B3DD4-E12F-4CC9-B6B6-68066632FEA8}"/>
              </a:ext>
            </a:extLst>
          </p:cNvPr>
          <p:cNvSpPr/>
          <p:nvPr/>
        </p:nvSpPr>
        <p:spPr>
          <a:xfrm>
            <a:off x="6677057" y="809990"/>
            <a:ext cx="387408" cy="512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4A18D0-7F8C-4B85-86BD-685F45DDF1A0}"/>
                  </a:ext>
                </a:extLst>
              </p:cNvPr>
              <p:cNvSpPr txBox="1"/>
              <p:nvPr/>
            </p:nvSpPr>
            <p:spPr>
              <a:xfrm>
                <a:off x="6465507" y="414811"/>
                <a:ext cx="784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4A18D0-7F8C-4B85-86BD-685F45DD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07" y="414811"/>
                <a:ext cx="784860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FDB27DC2-D15F-43B2-B6E8-71BFD8008C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13441" y="5001649"/>
            <a:ext cx="3294684" cy="287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C4A78-36AE-4290-AC6D-78439572FD2E}"/>
                  </a:ext>
                </a:extLst>
              </p:cNvPr>
              <p:cNvSpPr txBox="1"/>
              <p:nvPr/>
            </p:nvSpPr>
            <p:spPr>
              <a:xfrm>
                <a:off x="10798247" y="4543420"/>
                <a:ext cx="806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C4A78-36AE-4290-AC6D-7843957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47" y="4543420"/>
                <a:ext cx="806824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828BF7F-6E4E-4393-B175-CE6556F73900}"/>
              </a:ext>
            </a:extLst>
          </p:cNvPr>
          <p:cNvSpPr/>
          <p:nvPr/>
        </p:nvSpPr>
        <p:spPr>
          <a:xfrm>
            <a:off x="11106570" y="4917386"/>
            <a:ext cx="387408" cy="512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B8D1AB-0420-4BB7-AF54-8B053E38C2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8834" y="3249389"/>
            <a:ext cx="741829" cy="74182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93CF9CA-40AE-42DB-B8B6-513A010FB5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3729" y="3282051"/>
            <a:ext cx="741829" cy="7418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0342C30-DA32-4084-A3D8-DE40C534AE36}"/>
              </a:ext>
            </a:extLst>
          </p:cNvPr>
          <p:cNvSpPr txBox="1"/>
          <p:nvPr/>
        </p:nvSpPr>
        <p:spPr>
          <a:xfrm>
            <a:off x="10284172" y="3266315"/>
            <a:ext cx="1347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padding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D48FAA-DAC4-4FAD-B22F-C655ADD8A1C3}"/>
              </a:ext>
            </a:extLst>
          </p:cNvPr>
          <p:cNvSpPr txBox="1"/>
          <p:nvPr/>
        </p:nvSpPr>
        <p:spPr>
          <a:xfrm>
            <a:off x="6502246" y="3338743"/>
            <a:ext cx="155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invalid padding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7F5CB7-873E-4500-B163-9AE480D1BF6B}"/>
                  </a:ext>
                </a:extLst>
              </p:cNvPr>
              <p:cNvSpPr txBox="1"/>
              <p:nvPr/>
            </p:nvSpPr>
            <p:spPr>
              <a:xfrm>
                <a:off x="9175226" y="4215129"/>
                <a:ext cx="1369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\</m:t>
                      </m:r>
                      <m:r>
                        <m:rPr>
                          <m:sty m:val="p"/>
                        </m:rP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7F5CB7-873E-4500-B163-9AE480D1B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226" y="4215129"/>
                <a:ext cx="1369043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0E6900-7B8E-485F-BCCF-1EEE907F6D8B}"/>
              </a:ext>
            </a:extLst>
          </p:cNvPr>
          <p:cNvCxnSpPr>
            <a:stCxn id="24" idx="2"/>
            <a:endCxn id="37" idx="0"/>
          </p:cNvCxnSpPr>
          <p:nvPr/>
        </p:nvCxnSpPr>
        <p:spPr>
          <a:xfrm flipH="1">
            <a:off x="9859748" y="3991218"/>
            <a:ext cx="1" cy="223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46ECAD-027D-4696-94BF-EC1AF871C3E6}"/>
              </a:ext>
            </a:extLst>
          </p:cNvPr>
          <p:cNvCxnSpPr>
            <a:stCxn id="37" idx="2"/>
            <a:endCxn id="11" idx="0"/>
          </p:cNvCxnSpPr>
          <p:nvPr/>
        </p:nvCxnSpPr>
        <p:spPr>
          <a:xfrm>
            <a:off x="9859748" y="4584461"/>
            <a:ext cx="1035" cy="417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099823-5D73-4CEA-B0FC-42EF2C467760}"/>
              </a:ext>
            </a:extLst>
          </p:cNvPr>
          <p:cNvCxnSpPr>
            <a:stCxn id="11" idx="2"/>
            <a:endCxn id="30" idx="0"/>
          </p:cNvCxnSpPr>
          <p:nvPr/>
        </p:nvCxnSpPr>
        <p:spPr>
          <a:xfrm>
            <a:off x="9860783" y="5288976"/>
            <a:ext cx="10212" cy="3432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C6BD214-27CE-449D-93D6-50069A29669B}"/>
              </a:ext>
            </a:extLst>
          </p:cNvPr>
          <p:cNvCxnSpPr>
            <a:cxnSpLocks/>
            <a:stCxn id="35" idx="1"/>
            <a:endCxn id="5" idx="2"/>
          </p:cNvCxnSpPr>
          <p:nvPr/>
        </p:nvCxnSpPr>
        <p:spPr>
          <a:xfrm rot="10800000" flipH="1">
            <a:off x="6502245" y="1322241"/>
            <a:ext cx="368515" cy="2339668"/>
          </a:xfrm>
          <a:prstGeom prst="bentConnector4">
            <a:avLst>
              <a:gd name="adj1" fmla="val -195829"/>
              <a:gd name="adj2" fmla="val 852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8D5D8-E0A6-437F-A053-44701B3EC088}"/>
              </a:ext>
            </a:extLst>
          </p:cNvPr>
          <p:cNvSpPr txBox="1"/>
          <p:nvPr/>
        </p:nvSpPr>
        <p:spPr>
          <a:xfrm>
            <a:off x="5777327" y="2092248"/>
            <a:ext cx="949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Another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endParaRPr lang="en-GB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BB51BC0-6225-4CD2-8DC3-B87758275E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00609" y="6033464"/>
            <a:ext cx="268235" cy="20230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215B0D5-75A2-4E10-914D-3970CD725A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75825" y="6033464"/>
            <a:ext cx="268235" cy="20230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91FD3C9-BD18-4CB1-81E9-ECD647EABE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150054" y="6051244"/>
            <a:ext cx="268235" cy="20230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FB0FD23-BEB0-4CD4-9A38-D5A75B8B6F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95937" y="6030248"/>
            <a:ext cx="147136" cy="223301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E1AFEC-E188-4B64-8A2D-644A7EEB65D3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8175558" y="2887655"/>
            <a:ext cx="1695436" cy="765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09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3198701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Attacking CBC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6036968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ipher block chaining (CBC) mode decryption">
            <a:extLst>
              <a:ext uri="{FF2B5EF4-FFF2-40B4-BE49-F238E27FC236}">
                <a16:creationId xmlns:a16="http://schemas.microsoft.com/office/drawing/2014/main" id="{37155E0E-9427-486A-92D4-12EA35AEB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8" t="14121" r="31164" b="32651"/>
          <a:stretch/>
        </p:blipFill>
        <p:spPr bwMode="auto">
          <a:xfrm>
            <a:off x="7279818" y="599477"/>
            <a:ext cx="3993155" cy="25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FB444B-E9DB-4294-87E6-FB26A99ECA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9306"/>
          <a:stretch/>
        </p:blipFill>
        <p:spPr>
          <a:xfrm>
            <a:off x="3908148" y="916917"/>
            <a:ext cx="3312768" cy="3303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8947187-6625-4C46-8F85-50117DD99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5558" y="599477"/>
            <a:ext cx="3312768" cy="27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/>
              <p:nvPr/>
            </p:nvSpPr>
            <p:spPr>
              <a:xfrm>
                <a:off x="5321158" y="547585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E9DFE0-EC9E-477D-B2CE-EA2740BB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158" y="547585"/>
                <a:ext cx="4867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/>
              <p:nvPr/>
            </p:nvSpPr>
            <p:spPr>
              <a:xfrm>
                <a:off x="9616376" y="138500"/>
                <a:ext cx="486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5A3E7-3EE0-492A-A8E7-D2F6ACCA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376" y="138500"/>
                <a:ext cx="4867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/>
              <p:nvPr/>
            </p:nvSpPr>
            <p:spPr>
              <a:xfrm>
                <a:off x="7874417" y="5632244"/>
                <a:ext cx="3993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pl-PL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l-PL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l-PL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FA566A-D8BB-4E9D-8327-C6B543D4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417" y="5632244"/>
                <a:ext cx="3993155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7DA3144E-4CE5-4B5E-964D-2FD51DF22E9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84201" y="1246187"/>
                <a:ext cx="5277353" cy="4753779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We will send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` |</m:t>
                    </m:r>
                    <m:d>
                      <m:dPr>
                        <m:begChr m:val="|"/>
                        <m:ctrlPr>
                          <a:rPr lang="en-GB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 the oracle with every possible value of C′[K],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until we find a value that doesn’t generate a padding error.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we find that value, we know beyond any doubt that the value at P′2[K] is “\x01”.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Otherwise, the padding would be wrong.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It HAS to be that way (actually, that’s not entirely true, it can be “\x02” if P′2[K-1] is “\x02” as well — we’ll deal with that later).</a:t>
                </a:r>
              </a:p>
            </p:txBody>
          </p:sp>
        </mc:Choice>
        <mc:Fallback xmlns="">
          <p:sp>
            <p:nvSpPr>
              <p:cNvPr id="17" name="Subtitle 4">
                <a:extLst>
                  <a:ext uri="{FF2B5EF4-FFF2-40B4-BE49-F238E27FC236}">
                    <a16:creationId xmlns:a16="http://schemas.microsoft.com/office/drawing/2014/main" id="{7DA3144E-4CE5-4B5E-964D-2FD51DF22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84201" y="1246187"/>
                <a:ext cx="5277353" cy="4753779"/>
              </a:xfrm>
              <a:blipFill>
                <a:blip r:embed="rId14"/>
                <a:stretch>
                  <a:fillRect l="-1039" t="-1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8D21032C-A2F3-410D-8CC2-35814017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1E34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B3DD4-E12F-4CC9-B6B6-68066632FEA8}"/>
              </a:ext>
            </a:extLst>
          </p:cNvPr>
          <p:cNvSpPr/>
          <p:nvPr/>
        </p:nvSpPr>
        <p:spPr>
          <a:xfrm>
            <a:off x="6677057" y="809990"/>
            <a:ext cx="387408" cy="512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4A18D0-7F8C-4B85-86BD-685F45DDF1A0}"/>
                  </a:ext>
                </a:extLst>
              </p:cNvPr>
              <p:cNvSpPr txBox="1"/>
              <p:nvPr/>
            </p:nvSpPr>
            <p:spPr>
              <a:xfrm>
                <a:off x="6465507" y="414811"/>
                <a:ext cx="784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4A18D0-7F8C-4B85-86BD-685F45DDF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07" y="414811"/>
                <a:ext cx="784860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FDB27DC2-D15F-43B2-B6E8-71BFD8008C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3441" y="5001649"/>
            <a:ext cx="3294684" cy="287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C4A78-36AE-4290-AC6D-78439572FD2E}"/>
                  </a:ext>
                </a:extLst>
              </p:cNvPr>
              <p:cNvSpPr txBox="1"/>
              <p:nvPr/>
            </p:nvSpPr>
            <p:spPr>
              <a:xfrm>
                <a:off x="10798247" y="4543420"/>
                <a:ext cx="806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C4A78-36AE-4290-AC6D-7843957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47" y="4543420"/>
                <a:ext cx="806824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828BF7F-6E4E-4393-B175-CE6556F73900}"/>
              </a:ext>
            </a:extLst>
          </p:cNvPr>
          <p:cNvSpPr/>
          <p:nvPr/>
        </p:nvSpPr>
        <p:spPr>
          <a:xfrm>
            <a:off x="11106570" y="4917386"/>
            <a:ext cx="387408" cy="5122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B8D1AB-0420-4BB7-AF54-8B053E38C2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88834" y="3249389"/>
            <a:ext cx="741829" cy="74182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93CF9CA-40AE-42DB-B8B6-513A010FB5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33729" y="3282051"/>
            <a:ext cx="741829" cy="7418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0342C30-DA32-4084-A3D8-DE40C534AE36}"/>
              </a:ext>
            </a:extLst>
          </p:cNvPr>
          <p:cNvSpPr txBox="1"/>
          <p:nvPr/>
        </p:nvSpPr>
        <p:spPr>
          <a:xfrm>
            <a:off x="10284172" y="3266315"/>
            <a:ext cx="1347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 padding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D48FAA-DAC4-4FAD-B22F-C655ADD8A1C3}"/>
              </a:ext>
            </a:extLst>
          </p:cNvPr>
          <p:cNvSpPr txBox="1"/>
          <p:nvPr/>
        </p:nvSpPr>
        <p:spPr>
          <a:xfrm>
            <a:off x="6502246" y="3338743"/>
            <a:ext cx="155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invalid padding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7F5CB7-873E-4500-B163-9AE480D1BF6B}"/>
                  </a:ext>
                </a:extLst>
              </p:cNvPr>
              <p:cNvSpPr txBox="1"/>
              <p:nvPr/>
            </p:nvSpPr>
            <p:spPr>
              <a:xfrm>
                <a:off x="9175226" y="4215129"/>
                <a:ext cx="13690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\</m:t>
                      </m:r>
                      <m:r>
                        <m:rPr>
                          <m:sty m:val="p"/>
                        </m:rP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en-GB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7F5CB7-873E-4500-B163-9AE480D1B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226" y="4215129"/>
                <a:ext cx="1369043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0E6900-7B8E-485F-BCCF-1EEE907F6D8B}"/>
              </a:ext>
            </a:extLst>
          </p:cNvPr>
          <p:cNvCxnSpPr>
            <a:stCxn id="24" idx="2"/>
            <a:endCxn id="37" idx="0"/>
          </p:cNvCxnSpPr>
          <p:nvPr/>
        </p:nvCxnSpPr>
        <p:spPr>
          <a:xfrm flipH="1">
            <a:off x="9859748" y="3991218"/>
            <a:ext cx="1" cy="223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46ECAD-027D-4696-94BF-EC1AF871C3E6}"/>
              </a:ext>
            </a:extLst>
          </p:cNvPr>
          <p:cNvCxnSpPr>
            <a:stCxn id="37" idx="2"/>
            <a:endCxn id="11" idx="0"/>
          </p:cNvCxnSpPr>
          <p:nvPr/>
        </p:nvCxnSpPr>
        <p:spPr>
          <a:xfrm>
            <a:off x="9859748" y="4584461"/>
            <a:ext cx="1035" cy="417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099823-5D73-4CEA-B0FC-42EF2C467760}"/>
              </a:ext>
            </a:extLst>
          </p:cNvPr>
          <p:cNvCxnSpPr>
            <a:stCxn id="11" idx="2"/>
            <a:endCxn id="30" idx="0"/>
          </p:cNvCxnSpPr>
          <p:nvPr/>
        </p:nvCxnSpPr>
        <p:spPr>
          <a:xfrm>
            <a:off x="9860783" y="5288976"/>
            <a:ext cx="10212" cy="3432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C6BD214-27CE-449D-93D6-50069A29669B}"/>
              </a:ext>
            </a:extLst>
          </p:cNvPr>
          <p:cNvCxnSpPr>
            <a:cxnSpLocks/>
            <a:stCxn id="35" idx="1"/>
            <a:endCxn id="5" idx="2"/>
          </p:cNvCxnSpPr>
          <p:nvPr/>
        </p:nvCxnSpPr>
        <p:spPr>
          <a:xfrm rot="10800000" flipH="1">
            <a:off x="6502245" y="1322241"/>
            <a:ext cx="368515" cy="2339668"/>
          </a:xfrm>
          <a:prstGeom prst="bentConnector4">
            <a:avLst>
              <a:gd name="adj1" fmla="val -195829"/>
              <a:gd name="adj2" fmla="val 852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B8D5D8-E0A6-437F-A053-44701B3EC088}"/>
              </a:ext>
            </a:extLst>
          </p:cNvPr>
          <p:cNvSpPr txBox="1"/>
          <p:nvPr/>
        </p:nvSpPr>
        <p:spPr>
          <a:xfrm>
            <a:off x="5777327" y="2092248"/>
            <a:ext cx="949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Another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endParaRPr lang="en-GB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BB51BC0-6225-4CD2-8DC3-B87758275E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00609" y="6033464"/>
            <a:ext cx="268235" cy="20230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215B0D5-75A2-4E10-914D-3970CD725A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5825" y="6033464"/>
            <a:ext cx="268235" cy="20230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91FD3C9-BD18-4CB1-81E9-ECD647EABE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150054" y="6051244"/>
            <a:ext cx="268235" cy="20230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FB0FD23-BEB0-4CD4-9A38-D5A75B8B6FB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695937" y="6030248"/>
            <a:ext cx="147136" cy="223301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E1AFEC-E188-4B64-8A2D-644A7EEB65D3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8175558" y="2887655"/>
            <a:ext cx="1695436" cy="765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81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5EBF627-4E44-49D3-BC2B-7657C4FB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733" y="5857092"/>
            <a:ext cx="4933950" cy="1428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08: CTR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FABECFA-B1F9-456C-AE83-679D5FA28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59491"/>
              </p:ext>
            </p:extLst>
          </p:nvPr>
        </p:nvGraphicFramePr>
        <p:xfrm>
          <a:off x="448733" y="1113366"/>
          <a:ext cx="4826941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94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Given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program running on a server.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server takes input from the user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Replace the “;” with “?”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 an arbitrary string before and after the input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 Encrypts it using a block-cipher encryption in CTR mode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Returns the corresponding ciphertext as the output of the program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Needed</a:t>
                      </a:r>
                      <a:endParaRPr lang="en-GB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87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Manipulate the given cipher text so that when the system decrypts it gives the desired plain text to access the system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576700"/>
                  </a:ext>
                </a:extLst>
              </a:tr>
            </a:tbl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D5F9F4CC-1ADC-4C10-9BB6-B3BD27195B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6945" y="1447272"/>
            <a:ext cx="6944900" cy="29093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2C1FC8B-1492-42FE-95D2-29A33FD01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57441" y="5853232"/>
            <a:ext cx="685799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63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08: CTR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FABECFA-B1F9-456C-AE83-679D5FA285B5}"/>
              </a:ext>
            </a:extLst>
          </p:cNvPr>
          <p:cNvGraphicFramePr>
            <a:graphicFrameLocks noGrp="1"/>
          </p:cNvGraphicFramePr>
          <p:nvPr/>
        </p:nvGraphicFramePr>
        <p:xfrm>
          <a:off x="448733" y="1113366"/>
          <a:ext cx="5435601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1">
                  <a:extLst>
                    <a:ext uri="{9D8B030D-6E8A-4147-A177-3AD203B41FA5}">
                      <a16:colId xmlns:a16="http://schemas.microsoft.com/office/drawing/2014/main" val="4071849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Exploit</a:t>
                      </a:r>
                      <a:endParaRPr lang="en-GB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0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ciphertext of the respective block is </a:t>
                      </a:r>
                      <a:r>
                        <a:rPr lang="en-GB" sz="2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xored</a:t>
                      </a: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with encryption of </a:t>
                      </a:r>
                      <a:r>
                        <a:rPr lang="en-GB" sz="2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nonce+counter</a:t>
                      </a: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to give plaintext of the respective block.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This can be written for each block as (C is the ciphertext block, P is the plaintext block and D() is the decryption oracle: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25849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CC650C95-8609-4D81-8179-EC3A6F7C8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609" y="5704893"/>
            <a:ext cx="2442210" cy="69249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look at the decryption oracle again E(nonce + counter)[n] = C[n]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xor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PF[n] ----&gt; PF because we want it to be a fixed plaintext block (reason above) Therefore we can write, C[n] = C[n]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xor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PF[n]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xor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PD[n] ----&gt; PD is the value of plaintext desired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173DF-A757-4102-BD15-D1A7F1894BDA}"/>
                  </a:ext>
                </a:extLst>
              </p:cNvPr>
              <p:cNvSpPr txBox="1"/>
              <p:nvPr/>
            </p:nvSpPr>
            <p:spPr>
              <a:xfrm>
                <a:off x="7147685" y="1199337"/>
                <a:ext cx="34258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𝒏𝒐𝒏𝒄𝒆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𝒄𝒐𝒖𝒏𝒕𝒆𝒓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⨁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kumimoji="0" lang="en-US" altLang="en-US" sz="1800" b="0" i="0" u="none" strike="noStrike" cap="none" normalizeH="0" dirty="0">
                    <a:ln>
                      <a:noFill/>
                    </a:ln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173DF-A757-4102-BD15-D1A7F189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85" y="1199337"/>
                <a:ext cx="34258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1427CA8-A7CF-4FF9-B0F8-50FFECD508E7}"/>
              </a:ext>
            </a:extLst>
          </p:cNvPr>
          <p:cNvSpPr txBox="1"/>
          <p:nvPr/>
        </p:nvSpPr>
        <p:spPr>
          <a:xfrm>
            <a:off x="6559395" y="1716835"/>
            <a:ext cx="460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nth byte of the block we can write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BEBFE-391F-417B-B7F0-B688C890B792}"/>
                  </a:ext>
                </a:extLst>
              </p:cNvPr>
              <p:cNvSpPr txBox="1"/>
              <p:nvPr/>
            </p:nvSpPr>
            <p:spPr>
              <a:xfrm>
                <a:off x="6877810" y="2202599"/>
                <a:ext cx="42839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</a:rPr>
                      <m:t>] = 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𝒏𝒐𝒏𝒄𝒆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𝒄𝒐𝒖𝒏𝒕𝒆𝒓</m:t>
                    </m:r>
                    <m:r>
                      <a:rPr kumimoji="0" lang="en-US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en-GB" altLang="en-US" sz="1800" b="0" i="1" u="none" strike="noStrike" cap="none" normalizeH="0" dirty="0" smtClean="0">
                        <a:ln>
                          <a:noFill/>
                        </a:ln>
                        <a:solidFill>
                          <a:srgbClr val="1F2328"/>
                        </a:solidFill>
                        <a:effectLst/>
                        <a:latin typeface="Cambria Math" panose="02040503050406030204" pitchFamily="18" charset="0"/>
                      </a:rPr>
                      <m:t>]⨁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altLang="en-US" sz="1800" b="0" i="0" u="none" strike="noStrike" cap="none" normalizeH="0" dirty="0">
                    <a:ln>
                      <a:noFill/>
                    </a:ln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BEBFE-391F-417B-B7F0-B688C890B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10" y="2202599"/>
                <a:ext cx="428398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B3596B3-7156-4BFC-B3DA-D9B831E6C8BF}"/>
              </a:ext>
            </a:extLst>
          </p:cNvPr>
          <p:cNvSpPr txBox="1"/>
          <p:nvPr/>
        </p:nvSpPr>
        <p:spPr>
          <a:xfrm>
            <a:off x="6559395" y="2657585"/>
            <a:ext cx="460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re-arranging the equation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509A5C-F154-4FF0-BB36-EF1661FF5E44}"/>
                  </a:ext>
                </a:extLst>
              </p:cNvPr>
              <p:cNvSpPr txBox="1"/>
              <p:nvPr/>
            </p:nvSpPr>
            <p:spPr>
              <a:xfrm>
                <a:off x="6877810" y="3123278"/>
                <a:ext cx="42839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𝒏𝒐𝒏𝒄𝒆</m:t>
                    </m:r>
                    <m:r>
                      <a:rPr lang="en-US" alt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𝒄𝒐𝒖𝒏𝒕𝒆𝒓</m:t>
                    </m:r>
                    <m:r>
                      <a:rPr lang="en-US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]⨁</m:t>
                    </m:r>
                    <m:r>
                      <a:rPr kumimoji="0" lang="en-US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0" lang="en-GB" altLang="en-US" sz="1800" b="1" i="1" u="none" strike="noStrike" cap="none" normalizeH="0" dirty="0" smtClean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altLang="en-US" sz="1800" b="0" i="0" u="none" strike="noStrike" cap="none" normalizeH="0" dirty="0">
                    <a:ln>
                      <a:noFill/>
                    </a:ln>
                    <a:solidFill>
                      <a:srgbClr val="1F2328"/>
                    </a:solidFill>
                    <a:effectLst/>
                    <a:latin typeface="ui-monospace"/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509A5C-F154-4FF0-BB36-EF1661FF5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810" y="3123278"/>
                <a:ext cx="428398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84B1F4-39C3-476F-8769-DF39D0F096F6}"/>
                  </a:ext>
                </a:extLst>
              </p:cNvPr>
              <p:cNvSpPr txBox="1"/>
              <p:nvPr/>
            </p:nvSpPr>
            <p:spPr>
              <a:xfrm>
                <a:off x="6559395" y="3556485"/>
                <a:ext cx="460240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000" i="1" dirty="0" smtClean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0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𝒏𝒐𝒏𝒄𝒆</m:t>
                    </m:r>
                    <m:r>
                      <a:rPr lang="en-US" altLang="en-US" sz="20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0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𝒄𝒐𝒖𝒏𝒕𝒆𝒓</m:t>
                    </m:r>
                    <m:r>
                      <a:rPr lang="en-US" altLang="en-US" sz="2000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altLang="en-US" sz="2000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altLang="en-US" sz="2000" i="1" dirty="0">
                        <a:solidFill>
                          <a:srgbClr val="1F2328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always constant so if we change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GB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alt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GB" altLang="en-US" sz="20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altLang="en-US" sz="20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altLang="en-US" sz="20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2000" dirty="0">
                    <a:solidFill>
                      <a:srgbClr val="1F2328"/>
                    </a:solidFill>
                    <a:latin typeface="ui-monospace"/>
                  </a:rPr>
                  <a:t> </a:t>
                </a:r>
                <a:r>
                  <a:rPr lang="en-US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will change</a:t>
                </a:r>
                <a:endPara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84B1F4-39C3-476F-8769-DF39D0F09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395" y="3556485"/>
                <a:ext cx="4602404" cy="1015663"/>
              </a:xfrm>
              <a:prstGeom prst="rect">
                <a:avLst/>
              </a:prstGeom>
              <a:blipFill>
                <a:blip r:embed="rId9"/>
                <a:stretch>
                  <a:fillRect l="-1325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0605015B-6481-4C26-B070-967D4F97A7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9738" y="3552612"/>
            <a:ext cx="3204462" cy="29277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EDC0A3-B79E-414A-AEC5-072FF63CEBEA}"/>
                  </a:ext>
                </a:extLst>
              </p:cNvPr>
              <p:cNvSpPr txBox="1"/>
              <p:nvPr/>
            </p:nvSpPr>
            <p:spPr>
              <a:xfrm>
                <a:off x="4100057" y="5190636"/>
                <a:ext cx="25846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sz="1800" i="1" dirty="0" smtClean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𝒏𝒐𝒏𝒄𝒆</m:t>
                      </m:r>
                      <m:r>
                        <a:rPr lang="en-US" altLang="en-US" sz="1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𝒄𝒐𝒖𝒏𝒕𝒆𝒓</m:t>
                      </m:r>
                      <m:r>
                        <a:rPr lang="en-US" altLang="en-US" sz="1800" i="1" dirty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EDC0A3-B79E-414A-AEC5-072FF63C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057" y="5190636"/>
                <a:ext cx="258460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3D93C9-828A-4002-A817-7924F8A778F4}"/>
                  </a:ext>
                </a:extLst>
              </p:cNvPr>
              <p:cNvSpPr txBox="1"/>
              <p:nvPr/>
            </p:nvSpPr>
            <p:spPr>
              <a:xfrm>
                <a:off x="632254" y="5559968"/>
                <a:ext cx="7036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3D93C9-828A-4002-A817-7924F8A7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54" y="5559968"/>
                <a:ext cx="7036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B34309-168B-421A-A7E8-C06EE93A3034}"/>
                  </a:ext>
                </a:extLst>
              </p:cNvPr>
              <p:cNvSpPr txBox="1"/>
              <p:nvPr/>
            </p:nvSpPr>
            <p:spPr>
              <a:xfrm>
                <a:off x="1919383" y="5919611"/>
                <a:ext cx="308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1" i="1" u="none" strike="noStrike" cap="none" normalizeH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B34309-168B-421A-A7E8-C06EE93A3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383" y="5919611"/>
                <a:ext cx="308563" cy="369332"/>
              </a:xfrm>
              <a:prstGeom prst="rect">
                <a:avLst/>
              </a:prstGeom>
              <a:blipFill>
                <a:blip r:embed="rId1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32742C-477B-49A3-BEEC-346653C3CB0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177283" y="5375302"/>
            <a:ext cx="92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72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3F09E1-C2BA-4DCF-91D0-C237605F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7" y="285274"/>
            <a:ext cx="6046739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08: CTR Bit flipping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6">
                <a:extLst>
                  <a:ext uri="{FF2B5EF4-FFF2-40B4-BE49-F238E27FC236}">
                    <a16:creationId xmlns:a16="http://schemas.microsoft.com/office/drawing/2014/main" id="{0FABECFA-B1F9-456C-AE83-679D5FA28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667611"/>
                  </p:ext>
                </p:extLst>
              </p:nvPr>
            </p:nvGraphicFramePr>
            <p:xfrm>
              <a:off x="448733" y="1113366"/>
              <a:ext cx="5435601" cy="3693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1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</a:t>
                          </a:r>
                          <a:endParaRPr lang="en-GB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82008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So if we want the plain text after decryption to be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𝑷𝑫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[in our case it will be “=”]</a:t>
                          </a: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we can write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en-US" sz="2000" b="1" i="1" u="none" strike="noStrike" cap="none" normalizeH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kumimoji="0" lang="en-GB" altLang="en-US" sz="2000" b="0" i="1" u="none" strike="noStrike" cap="none" normalizeH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0" lang="en-GB" altLang="en-US" sz="2000" b="0" i="1" u="none" strike="noStrike" cap="none" normalizeH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GB" altLang="en-US" sz="2000" b="0" i="1" u="none" strike="noStrike" cap="none" normalizeH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 be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2000" b="1" i="1" dirty="0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𝑷𝑭</m:t>
                              </m:r>
                            </m:oMath>
                          </a14:m>
                          <a:r>
                            <a:rPr lang="en-US" altLang="en-US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GB" sz="20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 the value of the plaintext that is already present in it</a:t>
                          </a: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[in our case it will be “?”]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GB" alt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r>
                                <a:rPr lang="en-US" alt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en-US" sz="20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oMath>
                          </a14:m>
                          <a:r>
                            <a:rPr lang="en-GB" sz="2000" kern="1200" baseline="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is resultant ciphertext we will send to be decrypted</a:t>
                          </a: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22584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1357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79226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6">
                <a:extLst>
                  <a:ext uri="{FF2B5EF4-FFF2-40B4-BE49-F238E27FC236}">
                    <a16:creationId xmlns:a16="http://schemas.microsoft.com/office/drawing/2014/main" id="{0FABECFA-B1F9-456C-AE83-679D5FA28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667611"/>
                  </p:ext>
                </p:extLst>
              </p:nvPr>
            </p:nvGraphicFramePr>
            <p:xfrm>
              <a:off x="448733" y="1113366"/>
              <a:ext cx="5435601" cy="3693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5601">
                      <a:extLst>
                        <a:ext uri="{9D8B030D-6E8A-4147-A177-3AD203B41FA5}">
                          <a16:colId xmlns:a16="http://schemas.microsoft.com/office/drawing/2014/main" val="40718499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1" kern="12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Exploit</a:t>
                          </a:r>
                          <a:endParaRPr lang="en-GB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38200859"/>
                      </a:ext>
                    </a:extLst>
                  </a:tr>
                  <a:tr h="2529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5865" b="-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225849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13579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457200" indent="-457200">
                            <a:buFont typeface="+mj-lt"/>
                            <a:buAutoNum type="arabicPeriod"/>
                          </a:pPr>
                          <a:endParaRPr lang="en-GB" sz="20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79226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173DF-A757-4102-BD15-D1A7F1894BDA}"/>
                  </a:ext>
                </a:extLst>
              </p:cNvPr>
              <p:cNvSpPr txBox="1"/>
              <p:nvPr/>
            </p:nvSpPr>
            <p:spPr>
              <a:xfrm>
                <a:off x="6235700" y="1583159"/>
                <a:ext cx="4093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en-US" altLang="en-US" i="1" dirty="0" smtClean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altLang="en-US" i="1" dirty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US" alt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𝑷𝑭</m:t>
                      </m:r>
                      <m:r>
                        <a:rPr lang="en-US" alt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altLang="en-US" i="1" dirty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US" altLang="en-US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𝑷𝑫</m:t>
                      </m:r>
                      <m:r>
                        <a:rPr lang="en-US" altLang="en-US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altLang="en-US" sz="1800" b="1" i="0" u="none" strike="noStrike" cap="none" normalizeH="0" dirty="0">
                  <a:ln>
                    <a:noFill/>
                  </a:ln>
                  <a:solidFill>
                    <a:srgbClr val="1F2328"/>
                  </a:solidFill>
                  <a:effectLst/>
                  <a:latin typeface="ui-monospace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173DF-A757-4102-BD15-D1A7F189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0" y="1583159"/>
                <a:ext cx="409363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A333FA-6D00-409B-8725-B278953E4F32}"/>
                  </a:ext>
                </a:extLst>
              </p:cNvPr>
              <p:cNvSpPr txBox="1"/>
              <p:nvPr/>
            </p:nvSpPr>
            <p:spPr>
              <a:xfrm>
                <a:off x="6235700" y="2269900"/>
                <a:ext cx="40936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GB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`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lang="en-US" altLang="en-US" i="1" dirty="0" smtClean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GB" altLang="en-US" i="1" dirty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alt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"?"</m:t>
                      </m:r>
                      <m:r>
                        <a:rPr lang="en-GB" altLang="en-US" i="1" dirty="0">
                          <a:solidFill>
                            <a:srgbClr val="1F2328"/>
                          </a:solidFill>
                          <a:latin typeface="Cambria Math" panose="02040503050406030204" pitchFamily="18" charset="0"/>
                        </a:rPr>
                        <m:t>⨁</m:t>
                      </m:r>
                      <m:r>
                        <a:rPr lang="en-GB" altLang="en-US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"="</m:t>
                      </m:r>
                    </m:oMath>
                  </m:oMathPara>
                </a14:m>
                <a:endParaRPr kumimoji="0" lang="en-US" altLang="en-US" sz="1800" b="1" i="0" u="none" strike="noStrike" cap="none" normalizeH="0" dirty="0">
                  <a:ln>
                    <a:noFill/>
                  </a:ln>
                  <a:solidFill>
                    <a:srgbClr val="1F2328"/>
                  </a:solidFill>
                  <a:effectLst/>
                  <a:latin typeface="ui-monospace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A333FA-6D00-409B-8725-B278953E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0" y="2269900"/>
                <a:ext cx="409363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048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4FC9B25-CE6B-42BB-A663-26D9D28B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>
            <a:off x="-1535315" y="1118275"/>
            <a:ext cx="4486275" cy="44862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853D80E-41AE-406E-801F-78F9BD992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9241039" y="1038258"/>
            <a:ext cx="44862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618" y="1867143"/>
            <a:ext cx="2446763" cy="679926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Disclaimer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7494" y="2750121"/>
            <a:ext cx="8137010" cy="17845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Please note that this session is for </a:t>
            </a:r>
            <a:r>
              <a:rPr lang="en-GB" sz="2000" b="1" u="sng" dirty="0">
                <a:solidFill>
                  <a:schemeClr val="bg1"/>
                </a:solidFill>
              </a:rPr>
              <a:t>educational purposes only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br>
              <a:rPr lang="ar-EG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3000" b="1" dirty="0">
                <a:solidFill>
                  <a:srgbClr val="FFC000"/>
                </a:solidFill>
                <a:highlight>
                  <a:srgbClr val="800000"/>
                </a:highlight>
              </a:rPr>
              <a:t>I hold no responsibility for any unexpected car disappearances in Egypt.</a:t>
            </a:r>
            <a:r>
              <a:rPr lang="en-GB" sz="3000" b="1" dirty="0">
                <a:solidFill>
                  <a:srgbClr val="FFC000"/>
                </a:solidFill>
              </a:rPr>
              <a:t> </a:t>
            </a:r>
            <a:br>
              <a:rPr lang="ar-EG" sz="3000" b="1" dirty="0">
                <a:solidFill>
                  <a:srgbClr val="FFC000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Let's keep the learning light-hearted and the cars where they belong!.</a:t>
            </a:r>
            <a:endParaRPr lang="ar-EG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😅😅😅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7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kull Hacking Time 4k, HD Artist, 4k Wallpapers, Images, Backgrounds,  Photos and Pictures">
            <a:extLst>
              <a:ext uri="{FF2B5EF4-FFF2-40B4-BE49-F238E27FC236}">
                <a16:creationId xmlns:a16="http://schemas.microsoft.com/office/drawing/2014/main" id="{23D76CD8-64F5-4EBB-B2D7-7778FBB4D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2"/>
          <a:stretch/>
        </p:blipFill>
        <p:spPr bwMode="auto">
          <a:xfrm>
            <a:off x="3632200" y="0"/>
            <a:ext cx="855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15" y="2971800"/>
            <a:ext cx="4606619" cy="1204479"/>
          </a:xfrm>
        </p:spPr>
        <p:txBody>
          <a:bodyPr>
            <a:normAutofit/>
          </a:bodyPr>
          <a:lstStyle/>
          <a:p>
            <a:pPr algn="l"/>
            <a:r>
              <a:rPr lang="en-GB" sz="8000" b="1" dirty="0">
                <a:solidFill>
                  <a:srgbClr val="D22A43"/>
                </a:solidFill>
              </a:rPr>
              <a:t>Thank you</a:t>
            </a:r>
            <a:endParaRPr lang="en-US" sz="13800" b="1" dirty="0">
              <a:solidFill>
                <a:srgbClr val="D22A4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A1DE3-F199-4E62-83EE-C0D99375F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" y="6330950"/>
            <a:ext cx="968663" cy="41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A0D49F-5CAD-4ABD-BFDE-F433ABEF7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49" y="6334782"/>
            <a:ext cx="1142423" cy="41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0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BF45F6-1A58-4CBE-BE83-C8880238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Setup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4561541" cy="49260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lab have 2 sides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Attacker side (uses python scripts to attack the crypto system)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Victim side ( uses a web server to run his own system)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attacker side we will use python3 to communicate with the victim’s server and run the exploitation scripts we wrote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victim runs his own system over flask webserver over docker container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will install and run both the attacker and victim side tools and start to exploit it</a:t>
            </a: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68B6622-A40D-4646-AAA2-4745954E1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4274" y="467099"/>
            <a:ext cx="2943225" cy="2552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F531D0-3428-493C-87C2-1C3386B3C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2510" y="3521926"/>
            <a:ext cx="2217702" cy="2478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E018AC-051F-44F4-BA88-E2296BAE29B8}"/>
              </a:ext>
            </a:extLst>
          </p:cNvPr>
          <p:cNvSpPr txBox="1"/>
          <p:nvPr/>
        </p:nvSpPr>
        <p:spPr>
          <a:xfrm>
            <a:off x="6416133" y="1653801"/>
            <a:ext cx="140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Victim side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C121B-D591-4A95-AEA4-3D6B7A7E0437}"/>
              </a:ext>
            </a:extLst>
          </p:cNvPr>
          <p:cNvSpPr txBox="1"/>
          <p:nvPr/>
        </p:nvSpPr>
        <p:spPr>
          <a:xfrm>
            <a:off x="6416133" y="4518592"/>
            <a:ext cx="140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Attacker side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50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BF45F6-1A58-4CBE-BE83-C8880238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Install victim side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411720" cy="492601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and install docker for desktop</a:t>
            </a:r>
            <a:b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hlinkClick r:id="rId4"/>
              </a:rPr>
              <a:t>docker.com/products/docker-desktop/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 you have 2 ways to build and run the victims server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from scratch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the lab folders from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400" dirty="0" err="1">
                <a:hlinkClick r:id="rId5"/>
              </a:rPr>
              <a:t>MohamedSalahElden</a:t>
            </a:r>
            <a:r>
              <a:rPr lang="en-GB" sz="1400" dirty="0">
                <a:hlinkClick r:id="rId5"/>
              </a:rPr>
              <a:t>/</a:t>
            </a:r>
            <a:r>
              <a:rPr lang="en-GB" sz="1400" dirty="0" err="1">
                <a:hlinkClick r:id="rId5"/>
              </a:rPr>
              <a:t>EmbeddedSecurity</a:t>
            </a:r>
            <a:r>
              <a:rPr lang="en-GB" sz="1400" dirty="0">
                <a:hlinkClick r:id="rId5"/>
              </a:rPr>
              <a:t>: embedded security </a:t>
            </a:r>
            <a:r>
              <a:rPr lang="en-GB" sz="1400" dirty="0" err="1">
                <a:hlinkClick r:id="rId5"/>
              </a:rPr>
              <a:t>cources</a:t>
            </a:r>
            <a:r>
              <a:rPr lang="en-GB" sz="1400" dirty="0">
                <a:hlinkClick r:id="rId5"/>
              </a:rPr>
              <a:t> (github.com)</a:t>
            </a:r>
            <a:br>
              <a:rPr lang="en-GB" sz="1400" dirty="0"/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 to 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Cryptography/Symmetric Crypto/Labs/implementation folder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the CMD then build the image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 build -t </a:t>
            </a:r>
            <a:r>
              <a:rPr lang="en-GB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cryptolab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</a:t>
            </a:r>
            <a:br>
              <a:rPr lang="en-GB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 you can run the container and expose the port number 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docker run -d -p 5000:5000 </a:t>
            </a:r>
            <a:r>
              <a:rPr lang="en-GB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cryptolab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and run from docker hub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400" dirty="0">
                <a:hlinkClick r:id="rId6"/>
              </a:rPr>
              <a:t>mohamedsalah5369/</a:t>
            </a:r>
            <a:r>
              <a:rPr lang="en-GB" sz="1400" dirty="0" err="1">
                <a:hlinkClick r:id="rId6"/>
              </a:rPr>
              <a:t>cryptolab</a:t>
            </a:r>
            <a:r>
              <a:rPr lang="en-GB" sz="1400" dirty="0">
                <a:hlinkClick r:id="rId6"/>
              </a:rPr>
              <a:t> - Docker Image | Docker Hub</a:t>
            </a:r>
            <a:br>
              <a:rPr lang="en-GB" sz="1400" dirty="0"/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pull it from CMD 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accent6"/>
                </a:solidFill>
              </a:rPr>
              <a:t>docker pull mohamedsalah5369/</a:t>
            </a:r>
            <a:r>
              <a:rPr lang="en-GB" sz="1600" dirty="0" err="1">
                <a:solidFill>
                  <a:schemeClr val="accent6"/>
                </a:solidFill>
              </a:rPr>
              <a:t>cryptolab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you can run it from CMD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1600" dirty="0">
                <a:solidFill>
                  <a:schemeClr val="accent6"/>
                </a:solidFill>
              </a:rPr>
              <a:t>docker run -d -p 5000:5000 mohamedsalah5369/</a:t>
            </a:r>
            <a:r>
              <a:rPr lang="en-GB" sz="1600" dirty="0" err="1">
                <a:solidFill>
                  <a:schemeClr val="accent6"/>
                </a:solidFill>
              </a:rPr>
              <a:t>cryptolab:latest</a:t>
            </a:r>
            <a:br>
              <a:rPr lang="en-GB" sz="1400" b="0" i="0" dirty="0">
                <a:solidFill>
                  <a:srgbClr val="393F49"/>
                </a:solidFill>
                <a:effectLst/>
                <a:latin typeface="Roboto Mono"/>
              </a:rPr>
            </a:b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525626C-68D0-456D-886E-E43857DD4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0925" y="2279650"/>
            <a:ext cx="1857375" cy="209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318CCF-10F1-4E67-B335-DFC9A37504EF}"/>
              </a:ext>
            </a:extLst>
          </p:cNvPr>
          <p:cNvSpPr txBox="1"/>
          <p:nvPr/>
        </p:nvSpPr>
        <p:spPr>
          <a:xfrm>
            <a:off x="9052560" y="4524494"/>
            <a:ext cx="206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Docker container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61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83BA36DE-294E-4B80-83DA-0CADE301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167"/>
            <a:ext cx="2209800" cy="6833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06751-31C3-483C-A461-3379AA6A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85" y="2025646"/>
            <a:ext cx="8174030" cy="1124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Install victim side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411720" cy="492601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You can verify that the server is up and running by hitting to docker desktop and go to containers tab to see your container is running 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61CCE-77CE-4A27-AAB3-6BEBD5E189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" b="45364"/>
          <a:stretch/>
        </p:blipFill>
        <p:spPr>
          <a:xfrm>
            <a:off x="853440" y="3205024"/>
            <a:ext cx="9982200" cy="28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BF45F6-1A58-4CBE-BE83-C8880238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221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Install the attacker side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411720" cy="492601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attacker side we will use python3 to write the attack script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preferred to use project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Jupyter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run cascaded attacks 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https://jupyter.org/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B7D2340-FC42-4032-9A28-57906C4EC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9186" y="695163"/>
            <a:ext cx="2740853" cy="30626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F6601C-160D-4252-A610-2DDAB48DB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2999" y="4113606"/>
            <a:ext cx="1544183" cy="1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F95011A-0FF0-49CC-8AC7-AFE1EAC1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167"/>
            <a:ext cx="2209800" cy="6833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50FBC-3C07-4F16-8C11-B00AD1CC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360" y="1763382"/>
            <a:ext cx="10127112" cy="4567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Test Communication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11160760" cy="492601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To test the communication to the server we will write a function that uses requests library to send strings to the server and get the response.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E7750C62-DB47-4B68-8877-B477E3B65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167"/>
            <a:ext cx="2209800" cy="6833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C6045-6FC7-4995-95B6-E0EFA34B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162" y="1753554"/>
            <a:ext cx="9271476" cy="4019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BEA30-334B-4972-A866-7F9A22919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28" y="285274"/>
            <a:ext cx="4975706" cy="679926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solidFill>
                  <a:srgbClr val="D22A43"/>
                </a:solidFill>
              </a:rPr>
              <a:t>Lab </a:t>
            </a:r>
            <a:r>
              <a:rPr lang="en-GB" sz="4000" b="1" dirty="0" err="1">
                <a:solidFill>
                  <a:srgbClr val="D22A43"/>
                </a:solidFill>
              </a:rPr>
              <a:t>pathes</a:t>
            </a:r>
            <a:endParaRPr lang="en-GB" sz="4000" b="1" dirty="0">
              <a:solidFill>
                <a:srgbClr val="D22A43"/>
              </a:solidFill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CDD24767-F1E4-4E45-B1E7-F7CC0740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246188"/>
            <a:ext cx="7411720" cy="492601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labs are structured as paths in the server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 descr="Information Technology Institute">
            <a:extLst>
              <a:ext uri="{FF2B5EF4-FFF2-40B4-BE49-F238E27FC236}">
                <a16:creationId xmlns:a16="http://schemas.microsoft.com/office/drawing/2014/main" id="{5B2B1BAD-5799-40F8-80F5-C2906F04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306" y="5999967"/>
            <a:ext cx="438539" cy="66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hara Tech">
            <a:extLst>
              <a:ext uri="{FF2B5EF4-FFF2-40B4-BE49-F238E27FC236}">
                <a16:creationId xmlns:a16="http://schemas.microsoft.com/office/drawing/2014/main" id="{3277A454-2C0F-438C-87E8-18C7DB4BD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1751" r="12681"/>
          <a:stretch/>
        </p:blipFill>
        <p:spPr bwMode="auto">
          <a:xfrm>
            <a:off x="230155" y="6226766"/>
            <a:ext cx="1735495" cy="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14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14474</TotalTime>
  <Words>2628</Words>
  <Application>Microsoft Office PowerPoint</Application>
  <PresentationFormat>Widescreen</PresentationFormat>
  <Paragraphs>341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Consolas</vt:lpstr>
      <vt:lpstr>Roboto Mono</vt:lpstr>
      <vt:lpstr>ui-monospace</vt:lpstr>
      <vt:lpstr>Office Theme</vt:lpstr>
      <vt:lpstr>Symmetric Cryptography Lab</vt:lpstr>
      <vt:lpstr>Agenda</vt:lpstr>
      <vt:lpstr>Introduction</vt:lpstr>
      <vt:lpstr>Lab Setup</vt:lpstr>
      <vt:lpstr>Install victim side</vt:lpstr>
      <vt:lpstr>Install victim side</vt:lpstr>
      <vt:lpstr>Install the attacker side</vt:lpstr>
      <vt:lpstr>Test Communication</vt:lpstr>
      <vt:lpstr>Lab pathes</vt:lpstr>
      <vt:lpstr>Lab 01: Block size detection</vt:lpstr>
      <vt:lpstr>Lab 02: Mode detection</vt:lpstr>
      <vt:lpstr>Lab 03: ECB byte at a time</vt:lpstr>
      <vt:lpstr>Lab 03: ECB byte at a time</vt:lpstr>
      <vt:lpstr>Lab 03: ECB byte at a time</vt:lpstr>
      <vt:lpstr>Lab 04: CBC IV detection</vt:lpstr>
      <vt:lpstr>Lab 04: CBC IV detection</vt:lpstr>
      <vt:lpstr>Lab 04: CBC IV detection</vt:lpstr>
      <vt:lpstr>Lab 04: CBC IV detection</vt:lpstr>
      <vt:lpstr>Lab 05: CBC bit flipping</vt:lpstr>
      <vt:lpstr>Lab 05: CBC bit flipping</vt:lpstr>
      <vt:lpstr>Lab 05: CBC bit flipping</vt:lpstr>
      <vt:lpstr>Lab 05: CBC bit flipping</vt:lpstr>
      <vt:lpstr>Lab 06: CBC byte at a time</vt:lpstr>
      <vt:lpstr>Lab 07: CBC padding</vt:lpstr>
      <vt:lpstr>PKCS7</vt:lpstr>
      <vt:lpstr>PKCS7</vt:lpstr>
      <vt:lpstr>CBC encryption</vt:lpstr>
      <vt:lpstr>CBC encryption</vt:lpstr>
      <vt:lpstr>CBC decryption</vt:lpstr>
      <vt:lpstr>Attacking CBC</vt:lpstr>
      <vt:lpstr>Attacking CBC</vt:lpstr>
      <vt:lpstr>Attacking CBC</vt:lpstr>
      <vt:lpstr>Attacking CBC</vt:lpstr>
      <vt:lpstr>Attacking CBC</vt:lpstr>
      <vt:lpstr>Lab 08: CTR Bit flipping</vt:lpstr>
      <vt:lpstr>Lab 08: CTR Bit flipping</vt:lpstr>
      <vt:lpstr>Lab 08: CTR Bit flipping</vt:lpstr>
      <vt:lpstr>Disclaimer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Salah Eldin Hussein</dc:creator>
  <cp:lastModifiedBy>mohamed salah-el-den</cp:lastModifiedBy>
  <cp:revision>575</cp:revision>
  <dcterms:created xsi:type="dcterms:W3CDTF">2022-09-30T12:05:21Z</dcterms:created>
  <dcterms:modified xsi:type="dcterms:W3CDTF">2023-06-26T09:35:04Z</dcterms:modified>
</cp:coreProperties>
</file>